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6"/>
  </p:notesMasterIdLst>
  <p:sldIdLst>
    <p:sldId id="256" r:id="rId2"/>
    <p:sldId id="295" r:id="rId3"/>
    <p:sldId id="300" r:id="rId4"/>
    <p:sldId id="301" r:id="rId5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00"/>
    <a:srgbClr val="CC0000"/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Feuil1!$A$2:$A$7</c:f>
              <c:strCache>
                <c:ptCount val="6"/>
                <c:pt idx="0">
                  <c:v>Exploitation</c:v>
                </c:pt>
                <c:pt idx="1">
                  <c:v>Chantier</c:v>
                </c:pt>
                <c:pt idx="2">
                  <c:v>Commercialisation</c:v>
                </c:pt>
                <c:pt idx="3">
                  <c:v>Conception EP</c:v>
                </c:pt>
                <c:pt idx="4">
                  <c:v>Conception Urbaine</c:v>
                </c:pt>
                <c:pt idx="5">
                  <c:v>Etudes en amont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0.05</c:v>
                </c:pt>
                <c:pt idx="1">
                  <c:v>0.05</c:v>
                </c:pt>
                <c:pt idx="2">
                  <c:v>0</c:v>
                </c:pt>
                <c:pt idx="3">
                  <c:v>0.6</c:v>
                </c:pt>
                <c:pt idx="4">
                  <c:v>1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5-4893-89DA-6A274AB84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7391576"/>
        <c:axId val="1"/>
      </c:barChart>
      <c:catAx>
        <c:axId val="257391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0"/>
        <c:axPos val="b"/>
        <c:majorGridlines>
          <c:spPr>
            <a:ln w="950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0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7391576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explosion val="4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898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023-4837-A1C7-18ABCCA57247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898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23-4837-A1C7-18ABCCA5724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[]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023-4837-A1C7-18ABCCA5724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100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023-4837-A1C7-18ABCCA572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3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9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Construction neuve</c:v>
                </c:pt>
                <c:pt idx="1">
                  <c:v>Réhabilitation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23-4837-A1C7-18ABCCA57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0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64172934871802"/>
          <c:y val="4.5191241115812825E-2"/>
          <c:w val="0.48250380120588909"/>
          <c:h val="0.80593904131812211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0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A73-4C14-95A8-31F3B8F0B259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0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73-4C14-95A8-31F3B8F0B259}"/>
              </c:ext>
            </c:extLst>
          </c:dPt>
          <c:dPt>
            <c:idx val="2"/>
            <c:bubble3D val="0"/>
            <c:spPr>
              <a:solidFill>
                <a:schemeClr val="bg2">
                  <a:lumMod val="10000"/>
                </a:schemeClr>
              </a:solidFill>
              <a:ln w="1900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A73-4C14-95A8-31F3B8F0B259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0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73-4C14-95A8-31F3B8F0B259}"/>
              </c:ext>
            </c:extLst>
          </c:dPt>
          <c:cat>
            <c:strRef>
              <c:f>Feuil1!$A$2:$A$5</c:f>
              <c:strCache>
                <c:ptCount val="4"/>
                <c:pt idx="0">
                  <c:v>Logements</c:v>
                </c:pt>
                <c:pt idx="1">
                  <c:v>Activité</c:v>
                </c:pt>
                <c:pt idx="2">
                  <c:v>Equipements</c:v>
                </c:pt>
                <c:pt idx="3">
                  <c:v>Commerces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0.7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73-4C14-95A8-31F3B8F0B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5">
          <a:noFill/>
        </a:ln>
      </c:spPr>
    </c:plotArea>
    <c:legend>
      <c:legendPos val="b"/>
      <c:layout>
        <c:manualLayout>
          <c:xMode val="edge"/>
          <c:yMode val="edge"/>
          <c:x val="0.11834747175940023"/>
          <c:y val="0.89221336563698772"/>
          <c:w val="0.82725385846106247"/>
          <c:h val="7.9028629113668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5A63986-BC1D-495E-8537-FD82F35DB7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99D17D-1CA1-47A2-9899-B884C2C1C21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D6B283-511E-4200-A308-B15A90CCD56A}" type="datetimeFigureOut">
              <a:rPr lang="fr-FR" altLang="fr-FR"/>
              <a:pPr>
                <a:defRPr/>
              </a:pPr>
              <a:t>19/11/2020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4BB9DD43-57D4-44FB-9AC0-889B7E0295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E8B7C0AC-58A8-4F71-9E44-44A48996A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Modifiez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61F2F5-58A1-407F-94F0-CAC696264C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E3E42C-828D-46F3-9AC2-07B052943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10A704-EEC5-4F66-BF04-9A27CB03E4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>
            <a:extLst>
              <a:ext uri="{FF2B5EF4-FFF2-40B4-BE49-F238E27FC236}">
                <a16:creationId xmlns:a16="http://schemas.microsoft.com/office/drawing/2014/main" id="{7CE37800-FC1F-4CD1-B3AA-2AEF68002A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>
            <a:extLst>
              <a:ext uri="{FF2B5EF4-FFF2-40B4-BE49-F238E27FC236}">
                <a16:creationId xmlns:a16="http://schemas.microsoft.com/office/drawing/2014/main" id="{D396BC71-4E23-4290-AA44-CAAD419990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9220" name="Espace réservé du numéro de diapositive 3">
            <a:extLst>
              <a:ext uri="{FF2B5EF4-FFF2-40B4-BE49-F238E27FC236}">
                <a16:creationId xmlns:a16="http://schemas.microsoft.com/office/drawing/2014/main" id="{2FFFC6FA-453E-4C15-87B8-CE5CB86C8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84C442-A70E-4D54-87EE-35390C4EAC23}" type="slidenum">
              <a:rPr lang="fr-FR" altLang="fr-FR" smtClean="0">
                <a:latin typeface="Calibri" panose="020F0502020204030204" pitchFamily="34" charset="0"/>
              </a:rPr>
              <a:pPr/>
              <a:t>1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2E47C36B-1E9B-450C-93C1-F63BCB3CC384}"/>
              </a:ext>
            </a:extLst>
          </p:cNvPr>
          <p:cNvCxnSpPr/>
          <p:nvPr/>
        </p:nvCxnSpPr>
        <p:spPr>
          <a:xfrm>
            <a:off x="685800" y="40640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>
            <a:extLst>
              <a:ext uri="{FF2B5EF4-FFF2-40B4-BE49-F238E27FC236}">
                <a16:creationId xmlns:a16="http://schemas.microsoft.com/office/drawing/2014/main" id="{7E88C6C4-7821-4318-A88F-D2EA43ACE3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76250"/>
            <a:ext cx="16494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3FF33D8-36F0-4226-9BC6-1BC2F6DA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19/03/2020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8F7F2C-1D18-4A47-8A68-5E00810D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ADEME - AMO QUARTIERS E+C-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7702DD-7E9E-4945-8AA9-4018EF60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9A20-80E2-4E9E-A6C8-A25AE391F23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597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F49EE-3105-43B0-845E-C6347D53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19/03/2020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64818-C6AC-4BB4-B14D-1EB11C9B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ADEME - AMO QUARTIERS E+C-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4FF1A-EDDA-4294-A93F-4C4A6FD7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812B3-04D1-4FB7-A560-8AA9C42382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350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91E52-DD22-48DF-857C-C2515D58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19/03/2020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B2039-7373-4589-B4A6-D064098D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ADEME - AMO QUARTIERS E+C-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A5824-EF55-44D1-A3BD-411EB41A2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836B-5FF3-4C1B-B234-6DF9BA55FC3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60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48831-48C7-464F-B393-85570E4D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19/03/2020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B8774-BE0D-4C8C-986F-3EF22845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ADEME - AMO QUARTIERS E+C-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BC769-9FBC-497E-AF60-944540BE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8A74-BBF1-465D-8378-100845049D1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946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24ADF96E-F929-401D-BB59-0460BF0841A6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5C28E0-0FEE-42DB-961D-2B910DFE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19/03/2020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C800B6-EE97-4A52-A0AF-2AE98DE8A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ADEME - AMO QUARTIERS E+C-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15BFC3-D9B6-47AC-930B-9F483982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AB67-C578-4F52-94DB-7BE57A32803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1352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1B362EE-FCA2-442D-8802-63B0AF6F51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77000"/>
            <a:ext cx="82296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1400" i="1">
                <a:cs typeface="Arial" panose="020B0604020202020204" pitchFamily="34" charset="0"/>
              </a:rPr>
              <a:t>Amoès // une autre ville // H3C // FIDAL // S2T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C271982-AECC-4F80-826E-CB76D0BA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19/03/2020</a:t>
            </a:r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BFD39FC-8C29-4884-88AD-C6B17C84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ADEME - AMO QUARTIERS E+C-</a:t>
            </a:r>
            <a:endParaRPr lang="fr-F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09B0A8-D8E3-4D62-940A-11C87506D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301B-570B-4D24-9938-34C354ED3D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833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90032506-316B-4960-B954-EBFA242EEB35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28D26DDC-3DAE-486E-BBE7-C2DB75D01F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77000"/>
            <a:ext cx="82296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1400" i="1">
                <a:cs typeface="Arial" panose="020B0604020202020204" pitchFamily="34" charset="0"/>
              </a:rPr>
              <a:t>Amoès // une autre ville // H3C // FIDAL // S2T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4E8A25D-D1D1-4C6D-8123-D90D8695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19/03/2020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BCD3DB15-1D40-4B38-89CD-128A1BE2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ADEME - AMO QUARTIERS E+C-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F9105AA0-24F0-47E2-98E0-1AAE8EA4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8DA7-77D5-40AD-9B9F-5CDCB1DF8D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200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532EA7D-6349-4F5B-9D1B-2D4B1C7B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19/03/2020</a:t>
            </a:r>
            <a:endParaRPr lang="fr-FR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AC45E1-EE97-448D-94BA-B6EA319C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ADEME - AMO QUARTIERS E+C-</a:t>
            </a:r>
            <a:endParaRPr lang="fr-FR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771B46-8935-4039-A8A3-1629F10A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8FBE-EF39-44EE-85F8-EDBBC536FB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708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0F8D60-1599-42F6-B227-3EF3B8D5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19/03/2020</a:t>
            </a:r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3CE81B-5C54-4447-85C6-B7DA19E0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ADEME - AMO QUARTIERS E+C-</a:t>
            </a:r>
            <a:endParaRPr lang="fr-FR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073C0C-A7B4-4D4A-B8FA-FBC9BCCE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FEDE-1510-4DA5-804A-9CB6443B93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65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85ADE136-83C5-4DC1-B7ED-D01FD1579A68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1038CFA-44F3-4213-9914-22A43E7A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19/03/2020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C4F58E7-F600-4BE0-9B91-411150EF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ADEME - AMO QUARTIERS E+C-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2145775-0E6C-4A3B-836D-E59BC62D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51C7C-7A0D-4D33-80AD-5521B6BD9A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652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AF5A4E-32ED-4D6D-B5DA-9349BF07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19/03/2020</a:t>
            </a:r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B829A9-31FE-417C-A6AA-7FE96D82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ADEME - AMO QUARTIERS E+C-</a:t>
            </a:r>
            <a:endParaRPr lang="fr-FR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E1230B-E96E-4E5B-9696-7458D6CB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F0382-03F0-46EE-85F5-605B88C67F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11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C704A7-9734-4E67-AFC3-D7DB58D4F107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20DF4-70FE-44E8-A21E-52329C91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E336051-1C1D-47AE-B542-AC0F0D408F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2CF62-FBC5-4339-93AB-E4B5CB02C825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D2FB8-83ED-4B68-8259-60A085C96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1522413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fr-FR"/>
              <a:t>19/03/2020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D32A-275E-43C6-B984-15AB66F37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413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fr-FR"/>
              <a:t>ADEME - AMO QUARTIERS E+C-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F24CC-BADE-4262-85DB-83860C3DA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i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F444C7-35D9-4922-99D9-DE5C5FCB23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13" r:id="rId2"/>
    <p:sldLayoutId id="2147484220" r:id="rId3"/>
    <p:sldLayoutId id="2147484221" r:id="rId4"/>
    <p:sldLayoutId id="2147484222" r:id="rId5"/>
    <p:sldLayoutId id="2147484214" r:id="rId6"/>
    <p:sldLayoutId id="2147484215" r:id="rId7"/>
    <p:sldLayoutId id="2147484223" r:id="rId8"/>
    <p:sldLayoutId id="2147484216" r:id="rId9"/>
    <p:sldLayoutId id="2147484217" r:id="rId10"/>
    <p:sldLayoutId id="214748421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31E34-0736-4022-A26B-8B6DB9842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492375"/>
            <a:ext cx="7848600" cy="1279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br>
              <a:rPr lang="fr-FR" altLang="fr-FR" sz="3200" b="1" cap="none" dirty="0">
                <a:ea typeface="ＭＳ Ｐゴシック" panose="020B0600070205080204" pitchFamily="34" charset="-128"/>
              </a:rPr>
            </a:br>
            <a:r>
              <a:rPr lang="fr-FR" altLang="fr-FR" sz="3200" b="1" cap="none" dirty="0">
                <a:ea typeface="ＭＳ Ｐゴシック" panose="020B0600070205080204" pitchFamily="34" charset="-128"/>
              </a:rPr>
              <a:t>AMO DE QUARTIERS À ÉNERGIE POSITIVE ET FAIBLE IMPACT CARBONE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41762A-F472-4724-ACFE-4F45F2323425}"/>
              </a:ext>
            </a:extLst>
          </p:cNvPr>
          <p:cNvSpPr txBox="1"/>
          <p:nvPr/>
        </p:nvSpPr>
        <p:spPr>
          <a:xfrm>
            <a:off x="647700" y="4365104"/>
            <a:ext cx="5944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E+C-Onfluence / Oloron Sainte-Marie (64)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6EA208-E33D-4B22-9F0E-47BFFB8E2F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26/11/2020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F8AD19-3E35-4A6D-B34C-A2E70837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412" y="19050"/>
            <a:ext cx="5760987" cy="601638"/>
          </a:xfrm>
        </p:spPr>
        <p:txBody>
          <a:bodyPr/>
          <a:lstStyle/>
          <a:p>
            <a:pPr>
              <a:defRPr/>
            </a:pPr>
            <a:r>
              <a:rPr lang="fr-FR" dirty="0"/>
              <a:t>ADEME - AMO QUARTIERS E+C- - E+C-Onfluence / Oloron Sainte-Marie (64)</a:t>
            </a:r>
          </a:p>
          <a:p>
            <a:pPr>
              <a:defRPr/>
            </a:pP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BF4802F6-EAE7-4CD9-9FC1-ED895D6C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E64702-DC33-457D-A76C-8B9FCA3A21FF}" type="slidenum">
              <a:rPr lang="fr-FR" altLang="fr-FR" smtClean="0">
                <a:solidFill>
                  <a:srgbClr val="FFFFFF"/>
                </a:solidFill>
              </a:rPr>
              <a:pPr/>
              <a:t>2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F545A9-8FDC-446C-ACE3-B80A4F6EB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8" y="506093"/>
            <a:ext cx="7380312" cy="52177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137D80-9982-44A0-A5B2-0C441038A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8" y="5882249"/>
            <a:ext cx="789064" cy="92220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C79AEBA-5717-4556-95B6-28E73EBF7D08}"/>
              </a:ext>
            </a:extLst>
          </p:cNvPr>
          <p:cNvSpPr txBox="1"/>
          <p:nvPr/>
        </p:nvSpPr>
        <p:spPr>
          <a:xfrm>
            <a:off x="1763688" y="616530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LEFEVRE Charlotte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0B6DD6-F5BF-4379-A451-6FD1E694F2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26/11/2020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B400B9-1EF7-4EFA-8EE5-577C5150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1475" y="0"/>
            <a:ext cx="6696744" cy="328613"/>
          </a:xfrm>
        </p:spPr>
        <p:txBody>
          <a:bodyPr/>
          <a:lstStyle/>
          <a:p>
            <a:pPr>
              <a:defRPr/>
            </a:pPr>
            <a:r>
              <a:rPr lang="fr-FR" dirty="0"/>
              <a:t>ADEME - AMO QUARTIERS E+C- - E+C-Onfluence / Oloron Sainte-Marie (64) données clés</a:t>
            </a:r>
          </a:p>
        </p:txBody>
      </p:sp>
      <p:sp>
        <p:nvSpPr>
          <p:cNvPr id="11268" name="Espace réservé du numéro de diapositive 5">
            <a:extLst>
              <a:ext uri="{FF2B5EF4-FFF2-40B4-BE49-F238E27FC236}">
                <a16:creationId xmlns:a16="http://schemas.microsoft.com/office/drawing/2014/main" id="{FB584BC8-B765-4F6B-B707-C270FA0C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0E1C92-67A3-4CCF-B506-C7A52DDB09A8}" type="slidenum">
              <a:rPr lang="fr-FR" altLang="fr-FR" smtClean="0">
                <a:solidFill>
                  <a:srgbClr val="FFFFFF"/>
                </a:solidFill>
              </a:rPr>
              <a:pPr/>
              <a:t>3</a:t>
            </a:fld>
            <a:endParaRPr lang="fr-FR" altLang="fr-FR">
              <a:solidFill>
                <a:srgbClr val="FFFFFF"/>
              </a:solidFill>
            </a:endParaRPr>
          </a:p>
        </p:txBody>
      </p:sp>
      <p:graphicFrame>
        <p:nvGraphicFramePr>
          <p:cNvPr id="8" name="Tableau 12">
            <a:extLst>
              <a:ext uri="{FF2B5EF4-FFF2-40B4-BE49-F238E27FC236}">
                <a16:creationId xmlns:a16="http://schemas.microsoft.com/office/drawing/2014/main" id="{7A5B86E2-FD68-4CFA-B46E-E41148767711}"/>
              </a:ext>
            </a:extLst>
          </p:cNvPr>
          <p:cNvGraphicFramePr>
            <a:graphicFrameLocks noGrp="1"/>
          </p:cNvGraphicFramePr>
          <p:nvPr/>
        </p:nvGraphicFramePr>
        <p:xfrm>
          <a:off x="134938" y="727075"/>
          <a:ext cx="1557337" cy="1554168"/>
        </p:xfrm>
        <a:graphic>
          <a:graphicData uri="http://schemas.openxmlformats.org/drawingml/2006/table">
            <a:tbl>
              <a:tblPr firstRow="1" bandRow="1"/>
              <a:tblGrid>
                <a:gridCol w="1557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Etudes amont</a:t>
                      </a:r>
                    </a:p>
                  </a:txBody>
                  <a:tcPr marL="91466" marR="91466" marT="45694" marB="45694">
                    <a:lnL>
                      <a:noFill/>
                    </a:lnL>
                    <a:lnR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Conception Urbaine</a:t>
                      </a:r>
                    </a:p>
                  </a:txBody>
                  <a:tcPr marL="91466" marR="91466" marT="45694" marB="45694">
                    <a:lnL>
                      <a:noFill/>
                    </a:lnL>
                    <a:lnR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Conception esp. publics</a:t>
                      </a:r>
                    </a:p>
                  </a:txBody>
                  <a:tcPr marL="91466" marR="91466" marT="45694" marB="45694">
                    <a:lnL>
                      <a:noFill/>
                    </a:lnL>
                    <a:lnR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Commercialisation</a:t>
                      </a:r>
                    </a:p>
                  </a:txBody>
                  <a:tcPr marL="91466" marR="91466" marT="45694" marB="45694">
                    <a:lnL>
                      <a:noFill/>
                    </a:lnL>
                    <a:lnR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Chantier</a:t>
                      </a:r>
                    </a:p>
                  </a:txBody>
                  <a:tcPr marL="91466" marR="91466" marT="45694" marB="45694">
                    <a:lnL>
                      <a:noFill/>
                    </a:lnL>
                    <a:lnR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marL="91466" marR="91466" marT="45694" marB="45694">
                    <a:lnL>
                      <a:noFill/>
                    </a:lnL>
                    <a:lnR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DCA59DFD-721A-4DA6-BF70-89ADCA262319}"/>
              </a:ext>
            </a:extLst>
          </p:cNvPr>
          <p:cNvSpPr txBox="1"/>
          <p:nvPr/>
        </p:nvSpPr>
        <p:spPr>
          <a:xfrm>
            <a:off x="36513" y="385763"/>
            <a:ext cx="23891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PHASAGE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48FBE6-809C-453F-8541-0551FAD4AE59}"/>
              </a:ext>
            </a:extLst>
          </p:cNvPr>
          <p:cNvSpPr txBox="1"/>
          <p:nvPr/>
        </p:nvSpPr>
        <p:spPr>
          <a:xfrm>
            <a:off x="128588" y="5100638"/>
            <a:ext cx="23891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PERIMETRE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92A8CBC-B135-43E4-98FE-3EAF7E30B974}"/>
              </a:ext>
            </a:extLst>
          </p:cNvPr>
          <p:cNvSpPr txBox="1"/>
          <p:nvPr/>
        </p:nvSpPr>
        <p:spPr>
          <a:xfrm>
            <a:off x="5568950" y="3076575"/>
            <a:ext cx="23907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PROGRAMMATION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97F0C128-BED9-48D2-8376-2885E0C9B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50009"/>
              </p:ext>
            </p:extLst>
          </p:nvPr>
        </p:nvGraphicFramePr>
        <p:xfrm>
          <a:off x="147638" y="5472113"/>
          <a:ext cx="2552700" cy="914400"/>
        </p:xfrm>
        <a:graphic>
          <a:graphicData uri="http://schemas.openxmlformats.org/drawingml/2006/table">
            <a:tbl>
              <a:tblPr firstRow="1" bandRow="1"/>
              <a:tblGrid>
                <a:gridCol w="1760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Surface totale (ha)</a:t>
                      </a:r>
                    </a:p>
                  </a:txBody>
                  <a:tcPr marL="91437" marR="91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76</a:t>
                      </a:r>
                    </a:p>
                  </a:txBody>
                  <a:tcPr marL="91437" marR="91437">
                    <a:lnL>
                      <a:noFill/>
                    </a:lnL>
                    <a:lnR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514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Surface d’esp. verts</a:t>
                      </a:r>
                    </a:p>
                  </a:txBody>
                  <a:tcPr marL="91437" marR="914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</a:p>
                  </a:txBody>
                  <a:tcPr marL="91437" marR="91437">
                    <a:lnL>
                      <a:noFill/>
                    </a:lnL>
                    <a:lnR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SDP (m²)</a:t>
                      </a:r>
                    </a:p>
                  </a:txBody>
                  <a:tcPr marL="91437" marR="914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NC</a:t>
                      </a:r>
                    </a:p>
                  </a:txBody>
                  <a:tcPr marL="91437" marR="91437">
                    <a:lnL>
                      <a:noFill/>
                    </a:lnL>
                    <a:lnR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au 12">
            <a:extLst>
              <a:ext uri="{FF2B5EF4-FFF2-40B4-BE49-F238E27FC236}">
                <a16:creationId xmlns:a16="http://schemas.microsoft.com/office/drawing/2014/main" id="{D54DE04C-C5D9-4E31-B31A-944C747CB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65089"/>
              </p:ext>
            </p:extLst>
          </p:nvPr>
        </p:nvGraphicFramePr>
        <p:xfrm>
          <a:off x="123825" y="3489325"/>
          <a:ext cx="2389188" cy="609600"/>
        </p:xfrm>
        <a:graphic>
          <a:graphicData uri="http://schemas.openxmlformats.org/drawingml/2006/table">
            <a:tbl>
              <a:tblPr firstRow="1" bandRow="1"/>
              <a:tblGrid>
                <a:gridCol w="1662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Construction neuve</a:t>
                      </a:r>
                    </a:p>
                  </a:txBody>
                  <a:tcPr marL="91417" marR="914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91417" marR="91417">
                    <a:lnL>
                      <a:noFill/>
                    </a:lnL>
                    <a:lnR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Réhabilitation</a:t>
                      </a:r>
                    </a:p>
                  </a:txBody>
                  <a:tcPr marL="91417" marR="9141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100%</a:t>
                      </a:r>
                    </a:p>
                  </a:txBody>
                  <a:tcPr marL="91417" marR="91417">
                    <a:lnL>
                      <a:noFill/>
                    </a:lnL>
                    <a:lnR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CDDC3C27-86FE-47B0-BB39-30123CB945F8}"/>
              </a:ext>
            </a:extLst>
          </p:cNvPr>
          <p:cNvSpPr txBox="1"/>
          <p:nvPr/>
        </p:nvSpPr>
        <p:spPr>
          <a:xfrm>
            <a:off x="123825" y="3116263"/>
            <a:ext cx="2389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CONSTRUCTION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7F0F61AA-58BE-4FDD-B9FB-D2C4C95936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46910"/>
              </p:ext>
            </p:extLst>
          </p:nvPr>
        </p:nvGraphicFramePr>
        <p:xfrm>
          <a:off x="1692275" y="569913"/>
          <a:ext cx="7272338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13FC59B-3B45-43A3-916B-00717AF7B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340665"/>
              </p:ext>
            </p:extLst>
          </p:nvPr>
        </p:nvGraphicFramePr>
        <p:xfrm>
          <a:off x="1908175" y="2992438"/>
          <a:ext cx="3808413" cy="192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4D6A58B-99CC-4215-B4C3-EE1CAF0E19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100024"/>
              </p:ext>
            </p:extLst>
          </p:nvPr>
        </p:nvGraphicFramePr>
        <p:xfrm>
          <a:off x="3851275" y="3530600"/>
          <a:ext cx="5164138" cy="309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853F6398-2808-41C2-A0A2-2DF43CD46673}"/>
              </a:ext>
            </a:extLst>
          </p:cNvPr>
          <p:cNvSpPr txBox="1"/>
          <p:nvPr/>
        </p:nvSpPr>
        <p:spPr>
          <a:xfrm>
            <a:off x="7992062" y="6490658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* estimation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52F2ED-6DF9-40ED-84F5-FF84F7AF46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26/11/2020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9AB500-3CAA-41CC-861E-ED17FA47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412" y="19050"/>
            <a:ext cx="5832995" cy="601663"/>
          </a:xfrm>
        </p:spPr>
        <p:txBody>
          <a:bodyPr/>
          <a:lstStyle/>
          <a:p>
            <a:pPr>
              <a:defRPr/>
            </a:pPr>
            <a:r>
              <a:rPr lang="fr-FR" dirty="0"/>
              <a:t>ADEME - AMO QUARTIERS E+C- - E+C-Onfluence / Oloron Sainte-Marie (64)</a:t>
            </a:r>
          </a:p>
          <a:p>
            <a:pPr>
              <a:defRPr/>
            </a:pP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2292" name="Espace réservé du numéro de diapositive 5">
            <a:extLst>
              <a:ext uri="{FF2B5EF4-FFF2-40B4-BE49-F238E27FC236}">
                <a16:creationId xmlns:a16="http://schemas.microsoft.com/office/drawing/2014/main" id="{0A4D820F-75AC-4482-B726-E5740DCCD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4B5607-952D-4C2D-B354-62025D964CA8}" type="slidenum">
              <a:rPr lang="fr-FR" altLang="fr-FR" smtClean="0">
                <a:solidFill>
                  <a:srgbClr val="FFFFFF"/>
                </a:solidFill>
              </a:rPr>
              <a:pPr/>
              <a:t>4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0F89951-FD8C-4E17-BB97-A3A6C2BB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44" y="500856"/>
            <a:ext cx="8229600" cy="5856287"/>
          </a:xfrm>
        </p:spPr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Commune mène une politique ambitieuse en terme de </a:t>
            </a:r>
            <a:r>
              <a:rPr lang="fr-F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transition énergétique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reconnue TEPCV en 2016.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Démarche de retrouver l’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autonomie énergétique 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du quartier de la confluence, ancien quartier industriel du textile de la Ville, où </a:t>
            </a:r>
            <a:r>
              <a:rPr lang="fr-FR" dirty="0"/>
              <a:t>les usines utilisaient l'énergie hydraulique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3 axes  prioritaires :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La maitrise de l’énergie 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La production de l’énergie renouvelable. 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L’Economie circulaire – Alimentation responsable </a:t>
            </a: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 de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revitalisation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centre-ville avec l’attractivité à travers un quartier à énergie positive et faible impact carbone, et diminuer le nombre de logements et commerces 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vacants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2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Élémentaire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4465</TotalTime>
  <Words>216</Words>
  <Application>Microsoft Office PowerPoint</Application>
  <PresentationFormat>Affichage à l'écran (4:3)</PresentationFormat>
  <Paragraphs>43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Clarté</vt:lpstr>
      <vt:lpstr> AMO DE QUARTIERS À ÉNERGIE POSITIVE ET FAIBLE IMPACT CARBONE</vt:lpstr>
      <vt:lpstr>Présentation PowerPoint</vt:lpstr>
      <vt:lpstr>Présentation PowerPoint</vt:lpstr>
      <vt:lpstr>Présentation PowerPoint</vt:lpstr>
    </vt:vector>
  </TitlesOfParts>
  <Company>AMOES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DENTE</dc:creator>
  <cp:lastModifiedBy>Charlotte Lefevre</cp:lastModifiedBy>
  <cp:revision>215</cp:revision>
  <dcterms:created xsi:type="dcterms:W3CDTF">2013-01-29T08:34:28Z</dcterms:created>
  <dcterms:modified xsi:type="dcterms:W3CDTF">2020-11-19T18:28:58Z</dcterms:modified>
</cp:coreProperties>
</file>