
<file path=[Content_Types].xml><?xml version="1.0" encoding="utf-8"?>
<Types xmlns="http://schemas.openxmlformats.org/package/2006/content-types">
  <Default ContentType="image/png" Extension="png"/>
  <Default ContentType="image/svg+xml" Extension="svg"/>
  <Default ContentType="image/x-emf" Extension="emf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272" r:id="rId3"/>
    <p:sldId id="269" r:id="rId4"/>
    <p:sldId id="275" r:id="rId5"/>
    <p:sldId id="264" r:id="rId6"/>
    <p:sldId id="271" r:id="rId7"/>
    <p:sldId id="270" r:id="rId8"/>
    <p:sldId id="274" r:id="rId9"/>
    <p:sldId id="26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19" autoAdjust="0"/>
    <p:restoredTop sz="94660"/>
  </p:normalViewPr>
  <p:slideViewPr>
    <p:cSldViewPr snapToGrid="0">
      <p:cViewPr>
        <p:scale>
          <a:sx n="75" d="100"/>
          <a:sy n="75" d="100"/>
        </p:scale>
        <p:origin x="114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4E54C70-9D95-46E2-8493-7BEB43EAE6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18004D4-6B5A-4EAC-95E6-C9FBB8329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7CC79-3EA3-47D5-9432-E4DEE515EF44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62E7F7-2BCF-4D39-A347-B5077F9D17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B8323E3-6426-44E1-A977-3DD6AAE11F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DB145-C3D8-4849-B591-73DCEE288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27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8B1B2-75BF-4E26-8C2C-204C19F73978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F2C3B-CA45-4175-9520-CE406756BE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903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 26">
            <a:extLst>
              <a:ext uri="{FF2B5EF4-FFF2-40B4-BE49-F238E27FC236}">
                <a16:creationId xmlns:a16="http://schemas.microsoft.com/office/drawing/2014/main" id="{06CE12A0-A835-40B2-93D9-54E4417B91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14" y="215727"/>
            <a:ext cx="2165372" cy="196186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51AF2CC-CA7A-4160-BCB8-EE1B7E4FB5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1542" y="3081866"/>
            <a:ext cx="11388902" cy="1253061"/>
          </a:xfrm>
        </p:spPr>
        <p:txBody>
          <a:bodyPr anchor="t">
            <a:normAutofit/>
          </a:bodyPr>
          <a:lstStyle>
            <a:lvl1pPr algn="l">
              <a:defRPr sz="42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9E80AB-5566-4154-891E-B4A2B914C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1543" y="4559827"/>
            <a:ext cx="11388902" cy="462662"/>
          </a:xfrm>
        </p:spPr>
        <p:txBody>
          <a:bodyPr>
            <a:no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02B6FF-75EA-449F-A611-DB245605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45422" y="6398170"/>
            <a:ext cx="1145036" cy="365125"/>
          </a:xfrm>
        </p:spPr>
        <p:txBody>
          <a:bodyPr/>
          <a:lstStyle/>
          <a:p>
            <a:fld id="{33433553-D0CE-4839-9B43-53BF64EE9B8E}" type="datetime1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66E786-3773-4911-80B4-D2313E6B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542" y="6398170"/>
            <a:ext cx="4085550" cy="365125"/>
          </a:xfrm>
        </p:spPr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2BFC73-3D1E-4F51-8954-158EBF71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0400" y="6398170"/>
            <a:ext cx="714828" cy="365125"/>
          </a:xfr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5" name="Graphique 24">
            <a:extLst>
              <a:ext uri="{FF2B5EF4-FFF2-40B4-BE49-F238E27FC236}">
                <a16:creationId xmlns:a16="http://schemas.microsoft.com/office/drawing/2014/main" id="{0BE7EFDA-176E-45B6-896B-A98F6FB9973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295518" y="309561"/>
            <a:ext cx="1554994" cy="177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6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87E2E71-B4D5-4161-8E8F-4CE1E8EA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E1FC-3DE7-4AB2-ABE2-142B6DEDDFCD}" type="datetime1">
              <a:rPr lang="fr-FR" smtClean="0"/>
              <a:t>10/02/2021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94512E-A4E3-432B-A9AE-2D9B5183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E40B0F5-2DD9-489D-817B-987E0AFC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5F7133E1-F262-4F00-9CA0-BEAA2CA6BA19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6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63F8332E-96D7-4962-8D67-873DB7E8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32" y="234637"/>
            <a:ext cx="4298373" cy="3894401"/>
          </a:xfrm>
          <a:prstGeom prst="rect">
            <a:avLst/>
          </a:prstGeom>
        </p:spPr>
      </p:pic>
      <p:pic>
        <p:nvPicPr>
          <p:cNvPr id="16" name="Graphique 15">
            <a:extLst>
              <a:ext uri="{FF2B5EF4-FFF2-40B4-BE49-F238E27FC236}">
                <a16:creationId xmlns:a16="http://schemas.microsoft.com/office/drawing/2014/main" id="{740748C0-9B94-4E16-844B-BFC559539F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568872" y="522073"/>
            <a:ext cx="1847274" cy="2106542"/>
          </a:xfrm>
          <a:prstGeom prst="rect">
            <a:avLst/>
          </a:prstGeom>
        </p:spPr>
      </p:pic>
      <p:sp>
        <p:nvSpPr>
          <p:cNvPr id="17" name="Espace réservé du contenu 5">
            <a:extLst>
              <a:ext uri="{FF2B5EF4-FFF2-40B4-BE49-F238E27FC236}">
                <a16:creationId xmlns:a16="http://schemas.microsoft.com/office/drawing/2014/main" id="{7C173263-137C-4EFC-BD01-26F8DC39B5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03961" y="4990810"/>
            <a:ext cx="3614277" cy="1500188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1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28476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DF822-2627-254B-9894-64884933AAB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2AC-A7E1-E144-852C-C69B2E2570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14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ED341190-8E81-4268-82D2-B1594B8521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173931D-BCE5-4DD6-837E-9093D81A36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1542" y="1117735"/>
            <a:ext cx="11388916" cy="59142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0E8C5C-7ABD-4753-8303-D45855CD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39D3-8513-452C-8CF8-A7790FBFBDCF}" type="datetime1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5D1710-4FA1-4336-974E-07022CB9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10B1E8-C169-4C55-A825-20052736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Graphique 19">
            <a:extLst>
              <a:ext uri="{FF2B5EF4-FFF2-40B4-BE49-F238E27FC236}">
                <a16:creationId xmlns:a16="http://schemas.microsoft.com/office/drawing/2014/main" id="{1071578E-28D3-4579-8A85-74823C1E6D6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FC36484D-BB1A-474C-B0F5-C8D0C79DA0C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contenu 5">
            <a:extLst>
              <a:ext uri="{FF2B5EF4-FFF2-40B4-BE49-F238E27FC236}">
                <a16:creationId xmlns:a16="http://schemas.microsoft.com/office/drawing/2014/main" id="{4192D36F-A845-4959-8B50-FB78F7C2E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456730"/>
            <a:ext cx="3614277" cy="3422568"/>
          </a:xfrm>
        </p:spPr>
        <p:txBody>
          <a:bodyPr/>
          <a:lstStyle>
            <a:lvl1pPr marL="358775" indent="-358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1600" b="1"/>
            </a:lvl1pPr>
            <a:lvl2pPr marL="631825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8" name="Espace réservé du contenu 5">
            <a:extLst>
              <a:ext uri="{FF2B5EF4-FFF2-40B4-BE49-F238E27FC236}">
                <a16:creationId xmlns:a16="http://schemas.microsoft.com/office/drawing/2014/main" id="{017122FA-9593-403F-B7CA-7E0389A65E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8861" y="2456730"/>
            <a:ext cx="3614277" cy="3422568"/>
          </a:xfrm>
        </p:spPr>
        <p:txBody>
          <a:bodyPr/>
          <a:lstStyle>
            <a:lvl1pPr marL="358775" indent="-358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1600" b="1"/>
            </a:lvl1pPr>
            <a:lvl2pPr marL="631825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9" name="Espace réservé du contenu 5">
            <a:extLst>
              <a:ext uri="{FF2B5EF4-FFF2-40B4-BE49-F238E27FC236}">
                <a16:creationId xmlns:a16="http://schemas.microsoft.com/office/drawing/2014/main" id="{2FAA6C87-BB8A-4CEF-8DE6-64CB5B6C02F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70230" y="2456730"/>
            <a:ext cx="3614277" cy="3422568"/>
          </a:xfrm>
        </p:spPr>
        <p:txBody>
          <a:bodyPr/>
          <a:lstStyle>
            <a:lvl1pPr marL="358775" indent="-358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1600" b="1"/>
            </a:lvl1pPr>
            <a:lvl2pPr marL="631825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83105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73931D-BCE5-4DD6-837E-9093D81A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2766218"/>
            <a:ext cx="11388916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0E8C5C-7ABD-4753-8303-D45855CD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CFD2-3B22-41BC-8B36-815F6682AD7E}" type="datetime1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5D1710-4FA1-4336-974E-07022CB9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10B1E8-C169-4C55-A825-20052736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E228966-DD17-49F9-B9BC-484B5A4B39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1" name="Graphique 10">
            <a:extLst>
              <a:ext uri="{FF2B5EF4-FFF2-40B4-BE49-F238E27FC236}">
                <a16:creationId xmlns:a16="http://schemas.microsoft.com/office/drawing/2014/main" id="{CC795930-16B5-40AC-A53B-DB23FCE08B2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7F1165D-0DBB-4343-96DD-6E8FA9F6076A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B0B57733-763C-45E9-9A99-1B7E912A7B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969963"/>
            <a:ext cx="12192000" cy="535622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717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3AE1-5950-4748-95FC-98A910B14992}" type="datetime1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11388916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F4446820-0AA1-4B7F-9CDE-D21DCFF984C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0596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510-252F-4777-A78B-388D2B86BA2F}" type="datetime1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62258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CB1A86F2-2898-4FF9-BBB1-4866847F538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6025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380-707A-4B17-810D-A4D3F1C1ABAA}" type="datetime1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886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1" name="Espace réservé du contenu 5">
            <a:extLst>
              <a:ext uri="{FF2B5EF4-FFF2-40B4-BE49-F238E27FC236}">
                <a16:creationId xmlns:a16="http://schemas.microsoft.com/office/drawing/2014/main" id="{BF48DBAD-980E-4784-AD80-364655C5376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70230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3" name="Espace réservé du contenu 5">
            <a:extLst>
              <a:ext uri="{FF2B5EF4-FFF2-40B4-BE49-F238E27FC236}">
                <a16:creationId xmlns:a16="http://schemas.microsoft.com/office/drawing/2014/main" id="{04DDA3B4-0E27-46BA-92BD-3D9E90A5EC6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233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1 colonne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3AE1-5950-4748-95FC-98A910B14992}" type="datetime1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11388916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F4446820-0AA1-4B7F-9CDE-D21DCFF984C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2845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2 colonnes v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510-252F-4777-A78B-388D2B86BA2F}" type="datetime1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62258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CB1A86F2-2898-4FF9-BBB1-4866847F538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6245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3 colonnes v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380-707A-4B17-810D-A4D3F1C1ABAA}" type="datetime1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886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1" name="Espace réservé du contenu 5">
            <a:extLst>
              <a:ext uri="{FF2B5EF4-FFF2-40B4-BE49-F238E27FC236}">
                <a16:creationId xmlns:a16="http://schemas.microsoft.com/office/drawing/2014/main" id="{BF48DBAD-980E-4784-AD80-364655C5376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70230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3" name="Espace réservé du contenu 5">
            <a:extLst>
              <a:ext uri="{FF2B5EF4-FFF2-40B4-BE49-F238E27FC236}">
                <a16:creationId xmlns:a16="http://schemas.microsoft.com/office/drawing/2014/main" id="{04DDA3B4-0E27-46BA-92BD-3D9E90A5EC6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0994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16DB780-74F7-4FC9-9D7D-FA459DE50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365125"/>
            <a:ext cx="113889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9036DE-422F-44CC-BF88-4B490C5BC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1542" y="1825625"/>
            <a:ext cx="113889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28CDF5-D17E-46B0-B1D6-AC26E3C715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45422" y="6370462"/>
            <a:ext cx="11450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E65E6AF5-34FA-4DFE-86EB-E804FE14CCC2}" type="datetime1">
              <a:rPr lang="fr-FR" smtClean="0"/>
              <a:t>10/02/2021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6F6DA1-FDF9-4717-886C-6A67F54727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542" y="6370462"/>
            <a:ext cx="4085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0EB3D9-6B18-4640-ADFF-1EE86CD60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0400" y="6370462"/>
            <a:ext cx="7148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7C99ADF-20A6-40EF-AAB9-F326D6E12C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70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2" r:id="rId6"/>
    <p:sldLayoutId id="2147483663" r:id="rId7"/>
    <p:sldLayoutId id="2147483664" r:id="rId8"/>
    <p:sldLayoutId id="2147483665" r:id="rId9"/>
    <p:sldLayoutId id="2147483655" r:id="rId10"/>
    <p:sldLayoutId id="2147483651" r:id="rId11"/>
    <p:sldLayoutId id="2147483666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https://www.ecologie.gouv.fr/vademecum-transition" TargetMode="External" Type="http://schemas.openxmlformats.org/officeDocument/2006/relationships/hyperlink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hdphoto1.wdp" Type="http://schemas.microsoft.com/office/2007/relationships/hdphoto"/><Relationship Id="rId2" Target="../media/image10.jpeg" Type="http://schemas.openxmlformats.org/officeDocument/2006/relationships/image"/><Relationship Id="rId1" Target="../slideLayouts/slideLayout12.xml" Type="http://schemas.openxmlformats.org/officeDocument/2006/relationships/slideLayout"/><Relationship Id="rId4" Target="../media/image11.jpe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C40FB52E-9197-4F2E-B2FF-74FA20ED86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Expérimentation </a:t>
            </a:r>
            <a:r>
              <a:rPr lang="fr-FR" dirty="0" smtClean="0">
                <a:solidFill>
                  <a:schemeClr val="tx2"/>
                </a:solidFill>
              </a:rPr>
              <a:t>QUARTIERS E+C-</a:t>
            </a:r>
            <a:r>
              <a:rPr lang="fr-FR" dirty="0">
                <a:solidFill>
                  <a:schemeClr val="tx2"/>
                </a:solidFill>
              </a:rPr>
              <a:t/>
            </a:r>
            <a:br>
              <a:rPr lang="fr-FR" dirty="0">
                <a:solidFill>
                  <a:schemeClr val="tx2"/>
                </a:solidFill>
              </a:rPr>
            </a:br>
            <a:endParaRPr lang="fr-FR" dirty="0"/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A569FEF9-833E-42D5-8722-3906B8357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297" y="4559827"/>
            <a:ext cx="11388902" cy="462662"/>
          </a:xfrm>
        </p:spPr>
        <p:txBody>
          <a:bodyPr/>
          <a:lstStyle/>
          <a:p>
            <a:r>
              <a:rPr lang="fr-FR" dirty="0" smtClean="0"/>
              <a:t>Atelier collectif </a:t>
            </a:r>
            <a:r>
              <a:rPr lang="fr-FR" dirty="0" smtClean="0"/>
              <a:t>n°2 10/02/2021</a:t>
            </a:r>
            <a:endParaRPr lang="fr-FR" dirty="0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0BFA7890-E93E-4D5A-8ACC-6730D699A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11/02/2021</a:t>
            </a:r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A7FF71CD-C149-4C73-B707-B14424666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DAAT/PAVT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075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prstClr val="black"/>
                </a:solidFill>
              </a:rPr>
              <a:t>L’expérimentation </a:t>
            </a:r>
            <a:r>
              <a:rPr lang="fr-FR" dirty="0">
                <a:solidFill>
                  <a:srgbClr val="169B62"/>
                </a:solidFill>
              </a:rPr>
              <a:t>QUARTIERS E+C-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11/02/2021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DAAT/PAVT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2</a:t>
            </a:fld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01542" y="1770223"/>
            <a:ext cx="4991099" cy="3422568"/>
          </a:xfrm>
        </p:spPr>
        <p:txBody>
          <a:bodyPr>
            <a:noAutofit/>
          </a:bodyPr>
          <a:lstStyle/>
          <a:p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L’une des 10 mesures de la feuille de route « ville durable » - E. </a:t>
            </a:r>
            <a:r>
              <a:rPr lang="fr-FR" sz="1800" dirty="0" err="1" smtClean="0"/>
              <a:t>Wargon</a:t>
            </a:r>
            <a:r>
              <a:rPr lang="fr-FR" sz="1800" dirty="0" smtClean="0"/>
              <a:t> </a:t>
            </a:r>
            <a:r>
              <a:rPr lang="fr-FR" sz="1800" i="1" dirty="0" smtClean="0"/>
              <a:t>Habiter la France de demain 9 février 2021</a:t>
            </a:r>
          </a:p>
          <a:p>
            <a:pPr marL="0" indent="0">
              <a:buNone/>
            </a:pPr>
            <a:r>
              <a:rPr lang="fr-FR" sz="1800" dirty="0" smtClean="0"/>
              <a:t>L’ambition </a:t>
            </a:r>
            <a:r>
              <a:rPr lang="fr-FR" sz="1800" dirty="0"/>
              <a:t>: construire des villes sobres, résilientes et solidaires avec leurs habitants pour atteindre une ville neutre en carbone à 2050</a:t>
            </a:r>
            <a:endParaRPr lang="fr-FR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 smtClean="0"/>
              <a:t>Témoignage de Nicolas </a:t>
            </a:r>
            <a:r>
              <a:rPr lang="fr-FR" sz="1800" dirty="0" err="1" smtClean="0"/>
              <a:t>Bory</a:t>
            </a:r>
            <a:r>
              <a:rPr lang="fr-FR" sz="1800" dirty="0" smtClean="0"/>
              <a:t> de la Ville de Trévoux dans le </a:t>
            </a:r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vadémécum des solutions </a:t>
            </a:r>
            <a:r>
              <a:rPr lang="fr-FR" sz="1800" dirty="0" smtClean="0"/>
              <a:t>(site 5 – Ecoquartier des Orfèvres) : </a:t>
            </a:r>
            <a:r>
              <a:rPr lang="fr-FR" sz="1800" u="sng" dirty="0">
                <a:hlinkClick r:id="rId2"/>
              </a:rPr>
              <a:t>https://</a:t>
            </a:r>
            <a:r>
              <a:rPr lang="fr-FR" sz="1800" u="sng" dirty="0" smtClean="0">
                <a:hlinkClick r:id="rId2"/>
              </a:rPr>
              <a:t>www.ecologie.gouv.fr/vademecum-transition</a:t>
            </a:r>
            <a:endParaRPr lang="fr-FR" sz="1800" u="sng" dirty="0" smtClean="0"/>
          </a:p>
          <a:p>
            <a:pPr>
              <a:buFont typeface="Wingdings" panose="05000000000000000000" pitchFamily="2" charset="2"/>
              <a:buChar char="ü"/>
            </a:pPr>
            <a:endParaRPr lang="fr-FR" sz="1800" u="sng" dirty="0" smtClean="0"/>
          </a:p>
          <a:p>
            <a:endParaRPr lang="fr-FR" sz="1800" dirty="0" smtClean="0"/>
          </a:p>
          <a:p>
            <a:endParaRPr lang="fr-FR" sz="1800" dirty="0"/>
          </a:p>
        </p:txBody>
      </p:sp>
      <p:pic>
        <p:nvPicPr>
          <p:cNvPr id="21" name="Espace réservé du contenu 20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5891548" y="1859123"/>
            <a:ext cx="5898910" cy="3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62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8861" y="4330262"/>
            <a:ext cx="3720022" cy="139787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2" name="Titre 11">
            <a:extLst>
              <a:ext uri="{FF2B5EF4-FFF2-40B4-BE49-F238E27FC236}">
                <a16:creationId xmlns:a16="http://schemas.microsoft.com/office/drawing/2014/main" id="{0F80EB3D-DD7E-4D25-98CC-1B529F375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652880"/>
            <a:ext cx="11388916" cy="1325563"/>
          </a:xfrm>
        </p:spPr>
        <p:txBody>
          <a:bodyPr>
            <a:normAutofit/>
          </a:bodyPr>
          <a:lstStyle/>
          <a:p>
            <a:r>
              <a:rPr lang="fr-FR" sz="2400" dirty="0" smtClean="0"/>
              <a:t>Objectifs de l’</a:t>
            </a:r>
            <a:r>
              <a:rPr lang="fr-FR" sz="2400" dirty="0" err="1" smtClean="0"/>
              <a:t>Expé</a:t>
            </a:r>
            <a:r>
              <a:rPr lang="fr-FR" sz="2400" dirty="0" smtClean="0"/>
              <a:t> Quartiers E+C-</a:t>
            </a:r>
            <a:endParaRPr lang="fr-FR" sz="2400" i="1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6972A4-2F90-4290-B80E-7E13201AD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11/02/2021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71AD01-A3D2-44FF-A657-416A61F3E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DAAT/PAVT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1942B1-C3E4-4FD2-9212-0DFE608D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3</a:t>
            </a:fld>
            <a:endParaRPr lang="fr-FR"/>
          </a:p>
        </p:txBody>
      </p:sp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35D91346-B015-4FF9-9139-9DB216F30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196133"/>
            <a:ext cx="3614277" cy="3422568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fr-FR" b="1" dirty="0" smtClean="0">
                <a:solidFill>
                  <a:srgbClr val="C00000"/>
                </a:solidFill>
              </a:rPr>
              <a:t>Accompagnement </a:t>
            </a:r>
            <a:r>
              <a:rPr lang="fr-FR" b="1" dirty="0">
                <a:solidFill>
                  <a:srgbClr val="C00000"/>
                </a:solidFill>
              </a:rPr>
              <a:t>spécifique </a:t>
            </a:r>
            <a:r>
              <a:rPr lang="fr-FR" b="1" dirty="0" smtClean="0">
                <a:solidFill>
                  <a:srgbClr val="C00000"/>
                </a:solidFill>
              </a:rPr>
              <a:t>« sur mesure » selon les besoins exprimés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études techniques : énergétiques, mobilité, carbone, EC,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Suivi performances mesures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Choix partenaires, prestataires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Animation de la concertation, AMU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Etc.</a:t>
            </a:r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DEE53150-C724-406D-9EB8-39C8AAA75F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8861" y="2196133"/>
            <a:ext cx="3614277" cy="1944943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2. Animation </a:t>
            </a:r>
            <a:r>
              <a:rPr lang="fr-FR" b="1" dirty="0">
                <a:solidFill>
                  <a:schemeClr val="tx2"/>
                </a:solidFill>
              </a:rPr>
              <a:t>collective </a:t>
            </a:r>
            <a:r>
              <a:rPr lang="fr-FR" b="1" dirty="0" smtClean="0">
                <a:solidFill>
                  <a:schemeClr val="tx2"/>
                </a:solidFill>
              </a:rPr>
              <a:t>d’une communauté </a:t>
            </a:r>
            <a:r>
              <a:rPr lang="fr-FR" b="1" dirty="0">
                <a:solidFill>
                  <a:schemeClr val="tx2"/>
                </a:solidFill>
              </a:rPr>
              <a:t>de travail </a:t>
            </a:r>
            <a:endParaRPr lang="fr-FR" b="1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Ateliers </a:t>
            </a:r>
            <a:r>
              <a:rPr lang="fr-FR" dirty="0"/>
              <a:t>d’échanges thématiques 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Intervention </a:t>
            </a:r>
            <a:r>
              <a:rPr lang="fr-FR" dirty="0"/>
              <a:t>d’experts externes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Retour d’expérience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i="1" dirty="0" smtClean="0"/>
              <a:t>Atelier n°1 26/11/2020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b="1" i="1" dirty="0" smtClean="0"/>
              <a:t>Atelier n°2 11/02/2021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i="1" dirty="0" smtClean="0"/>
              <a:t>Prochain atelier élargi en juin 2021</a:t>
            </a:r>
            <a:endParaRPr lang="fr-FR" i="1" dirty="0"/>
          </a:p>
        </p:txBody>
      </p:sp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7B21A5F3-3095-4118-B548-F4196163EF2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70230" y="2196133"/>
            <a:ext cx="3730033" cy="3422568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3. Capitalisation </a:t>
            </a:r>
            <a:r>
              <a:rPr lang="fr-FR" b="1" dirty="0">
                <a:solidFill>
                  <a:srgbClr val="C00000"/>
                </a:solidFill>
              </a:rPr>
              <a:t>et production d’outils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Inventaire des méthodes et outils projets de quartier à énergie positive et bas carbone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Test du logiciel mis au point par le CSTB dans le cadre du projet R&amp;D Quartiers E+/C- </a:t>
            </a:r>
            <a:r>
              <a:rPr lang="fr-FR" dirty="0" smtClean="0"/>
              <a:t>(</a:t>
            </a:r>
            <a:r>
              <a:rPr lang="fr-FR" b="1" dirty="0" err="1" smtClean="0"/>
              <a:t>urbanprint</a:t>
            </a:r>
            <a:r>
              <a:rPr lang="fr-FR" dirty="0" smtClean="0"/>
              <a:t>)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Fiches REX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Identification d’outils jugés prioritaires et non existants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Alimentation du site Internet dédié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79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C40FB52E-9197-4F2E-B2FF-74FA20ED86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Quartier Energie Carbone… vers un nouveau nom?</a:t>
            </a:r>
            <a:r>
              <a:rPr lang="fr-FR" dirty="0">
                <a:solidFill>
                  <a:schemeClr val="tx2"/>
                </a:solidFill>
              </a:rPr>
              <a:t/>
            </a:r>
            <a:br>
              <a:rPr lang="fr-FR" dirty="0">
                <a:solidFill>
                  <a:schemeClr val="tx2"/>
                </a:solidFill>
              </a:rPr>
            </a:br>
            <a:endParaRPr lang="fr-FR" dirty="0"/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A569FEF9-833E-42D5-8722-3906B8357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297" y="4559827"/>
            <a:ext cx="11388902" cy="462662"/>
          </a:xfrm>
        </p:spPr>
        <p:txBody>
          <a:bodyPr/>
          <a:lstStyle/>
          <a:p>
            <a:r>
              <a:rPr lang="fr-FR" dirty="0" smtClean="0"/>
              <a:t>une proposition commune avec le projet R&amp;D CSTB</a:t>
            </a:r>
            <a:endParaRPr lang="fr-FR" dirty="0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0BFA7890-E93E-4D5A-8ACC-6730D699A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11/02/2021</a:t>
            </a:r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A7FF71CD-C149-4C73-B707-B14424666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DAAT/PAVT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97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0EC088-6277-4B00-9972-762CDBDF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380-707A-4B17-810D-A4D3F1C1ABAA}" type="datetime1">
              <a:rPr lang="fr-FR" smtClean="0"/>
              <a:t>10/02/2021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713E27-EDE2-4910-B35F-CA4589B61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Intitulé de la direction/service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2F1ED9D-542C-4AB7-AB8B-EBAB2D9F2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5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829" y="88517"/>
            <a:ext cx="11509471" cy="628199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7000" y="88517"/>
            <a:ext cx="2222500" cy="1638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98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C40FB52E-9197-4F2E-B2FF-74FA20ED86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Site </a:t>
            </a:r>
            <a:r>
              <a:rPr lang="fr-FR" dirty="0" err="1" smtClean="0"/>
              <a:t>Expé</a:t>
            </a:r>
            <a:r>
              <a:rPr lang="fr-FR" dirty="0" smtClean="0"/>
              <a:t> Urba </a:t>
            </a:r>
            <a:r>
              <a:rPr lang="fr-FR" dirty="0">
                <a:solidFill>
                  <a:schemeClr val="tx2"/>
                </a:solidFill>
              </a:rPr>
              <a:t/>
            </a:r>
            <a:br>
              <a:rPr lang="fr-FR" dirty="0">
                <a:solidFill>
                  <a:schemeClr val="tx2"/>
                </a:solidFill>
              </a:rPr>
            </a:br>
            <a:endParaRPr lang="fr-FR" dirty="0"/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A569FEF9-833E-42D5-8722-3906B8357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297" y="4559827"/>
            <a:ext cx="11388902" cy="462662"/>
          </a:xfrm>
        </p:spPr>
        <p:txBody>
          <a:bodyPr/>
          <a:lstStyle/>
          <a:p>
            <a:r>
              <a:rPr lang="fr-FR" dirty="0"/>
              <a:t>https://experimentationsurbaines.ademe.fr/</a:t>
            </a:r>
            <a:endParaRPr lang="fr-FR" dirty="0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0BFA7890-E93E-4D5A-8ACC-6730D699A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11/02/2021</a:t>
            </a:r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A7FF71CD-C149-4C73-B707-B14424666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DAAT/PAVT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698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2751"/>
            <a:ext cx="12193057" cy="6852498"/>
          </a:xfrm>
          <a:prstGeom prst="rect">
            <a:avLst/>
          </a:prstGeom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1711105" y="2435382"/>
            <a:ext cx="9642695" cy="3741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2" name="Connecteur droit 31"/>
          <p:cNvCxnSpPr/>
          <p:nvPr/>
        </p:nvCxnSpPr>
        <p:spPr>
          <a:xfrm>
            <a:off x="447220" y="2434929"/>
            <a:ext cx="1221923" cy="453"/>
          </a:xfrm>
          <a:prstGeom prst="line">
            <a:avLst/>
          </a:prstGeom>
          <a:noFill/>
          <a:ln w="7620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0450" y="424161"/>
            <a:ext cx="7346950" cy="622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72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1711105" y="2435382"/>
            <a:ext cx="9642695" cy="3741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896" b="2564"/>
          <a:stretch/>
        </p:blipFill>
        <p:spPr>
          <a:xfrm>
            <a:off x="1" y="-49864"/>
            <a:ext cx="12192000" cy="6850743"/>
          </a:xfrm>
          <a:prstGeom prst="rect">
            <a:avLst/>
          </a:prstGeom>
        </p:spPr>
      </p:pic>
      <p:cxnSp>
        <p:nvCxnSpPr>
          <p:cNvPr id="32" name="Connecteur droit 31"/>
          <p:cNvCxnSpPr/>
          <p:nvPr/>
        </p:nvCxnSpPr>
        <p:spPr>
          <a:xfrm>
            <a:off x="447220" y="2434929"/>
            <a:ext cx="1221923" cy="453"/>
          </a:xfrm>
          <a:prstGeom prst="line">
            <a:avLst/>
          </a:prstGeom>
          <a:noFill/>
          <a:ln w="7620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0362" y="148466"/>
            <a:ext cx="7713438" cy="640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3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65D04F93-9803-48D6-BDFE-DC52673982F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fr-FR" dirty="0"/>
              <a:t>Intitulé de la direction/service</a:t>
            </a:r>
          </a:p>
          <a:p>
            <a:pPr>
              <a:spcAft>
                <a:spcPts val="0"/>
              </a:spcAft>
            </a:pPr>
            <a:r>
              <a:rPr lang="fr-FR" b="0" dirty="0"/>
              <a:t>Contacts</a:t>
            </a:r>
          </a:p>
        </p:txBody>
      </p:sp>
    </p:spTree>
    <p:extLst>
      <p:ext uri="{BB962C8B-B14F-4D97-AF65-F5344CB8AC3E}">
        <p14:creationId xmlns:p14="http://schemas.microsoft.com/office/powerpoint/2010/main" val="306868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ADEME">
      <a:dk1>
        <a:sysClr val="windowText" lastClr="000000"/>
      </a:dk1>
      <a:lt1>
        <a:sysClr val="window" lastClr="FFFFFF"/>
      </a:lt1>
      <a:dk2>
        <a:srgbClr val="169B62"/>
      </a:dk2>
      <a:lt2>
        <a:srgbClr val="466964"/>
      </a:lt2>
      <a:accent1>
        <a:srgbClr val="5770BE"/>
      </a:accent1>
      <a:accent2>
        <a:srgbClr val="484D7A"/>
      </a:accent2>
      <a:accent3>
        <a:srgbClr val="FF8D7E"/>
      </a:accent3>
      <a:accent4>
        <a:srgbClr val="FFE800"/>
      </a:accent4>
      <a:accent5>
        <a:srgbClr val="FF9940"/>
      </a:accent5>
      <a:accent6>
        <a:srgbClr val="FF6F4C"/>
      </a:accent6>
      <a:hlink>
        <a:srgbClr val="7D4E5B"/>
      </a:hlink>
      <a:folHlink>
        <a:srgbClr val="A26859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263</Words>
  <Application>Microsoft Office PowerPoint</Application>
  <PresentationFormat>Grand écran</PresentationFormat>
  <Paragraphs>50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Thème Office</vt:lpstr>
      <vt:lpstr>Expérimentation QUARTIERS E+C- </vt:lpstr>
      <vt:lpstr>L’expérimentation QUARTIERS E+C-</vt:lpstr>
      <vt:lpstr>Objectifs de l’Expé Quartiers E+C-</vt:lpstr>
      <vt:lpstr>Quartier Energie Carbone… vers un nouveau nom? </vt:lpstr>
      <vt:lpstr>Présentation PowerPoint</vt:lpstr>
      <vt:lpstr>Site Expé Urba 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 Freytet-Gentil</dc:creator>
  <cp:lastModifiedBy>LEFRANC Anne</cp:lastModifiedBy>
  <cp:revision>40</cp:revision>
  <dcterms:created xsi:type="dcterms:W3CDTF">2020-03-19T10:03:35Z</dcterms:created>
  <dcterms:modified xsi:type="dcterms:W3CDTF">2021-02-10T13:05:33Z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438390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