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  <p:sldMasterId id="2147483930" r:id="rId2"/>
    <p:sldMasterId id="2147483918" r:id="rId3"/>
  </p:sldMasterIdLst>
  <p:notesMasterIdLst>
    <p:notesMasterId r:id="rId20"/>
  </p:notesMasterIdLst>
  <p:handoutMasterIdLst>
    <p:handoutMasterId r:id="rId21"/>
  </p:handoutMasterIdLst>
  <p:sldIdLst>
    <p:sldId id="413" r:id="rId4"/>
    <p:sldId id="459" r:id="rId5"/>
    <p:sldId id="463" r:id="rId6"/>
    <p:sldId id="470" r:id="rId7"/>
    <p:sldId id="460" r:id="rId8"/>
    <p:sldId id="466" r:id="rId9"/>
    <p:sldId id="467" r:id="rId10"/>
    <p:sldId id="468" r:id="rId11"/>
    <p:sldId id="469" r:id="rId12"/>
    <p:sldId id="471" r:id="rId13"/>
    <p:sldId id="461" r:id="rId14"/>
    <p:sldId id="462" r:id="rId15"/>
    <p:sldId id="464" r:id="rId16"/>
    <p:sldId id="424" r:id="rId17"/>
    <p:sldId id="465" r:id="rId18"/>
    <p:sldId id="427" r:id="rId1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006600"/>
    <a:srgbClr val="FF3300"/>
    <a:srgbClr val="DA8200"/>
    <a:srgbClr val="CC0000"/>
    <a:srgbClr val="5BA127"/>
    <a:srgbClr val="CDD0E9"/>
    <a:srgbClr val="FDCC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5630" autoAdjust="0"/>
  </p:normalViewPr>
  <p:slideViewPr>
    <p:cSldViewPr>
      <p:cViewPr varScale="1">
        <p:scale>
          <a:sx n="61" d="100"/>
          <a:sy n="61" d="100"/>
        </p:scale>
        <p:origin x="11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AE667234-D03E-4353-8CA0-3F2B0C2E12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27EECB2-90A8-47AF-9F9D-75761A1891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ECAD-7A57-4BFC-A0C0-F5C70B686A2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26B7ECC-B1CB-4E35-8BC2-ADB5AE2C31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63471C8-1661-49F0-9208-356CE87D5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CF916-8EEA-4C86-8096-9B5470A9C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16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7F6FD92B-8141-44E1-B3E6-8ED8A4137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3DA35454-EA8C-4332-93B3-272AC2276F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BCCB3C-C983-4CCD-B4CC-A857EB646F25}" type="datetimeFigureOut">
              <a:rPr lang="fr-FR"/>
              <a:pPr>
                <a:defRPr/>
              </a:pPr>
              <a:t>11/02/2021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xmlns="" id="{A8E80151-A878-4EC4-8157-F5F66F4EF2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xmlns="" id="{94F87109-10B1-4406-8CCC-4E2C458D5D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06D1FDC2-56C2-44A0-A718-E16B6496A0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9C808FDA-F0FF-4872-B58E-8C7EA46AA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D6FBC49-C68A-47BE-94C3-792782985D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92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>
            <a:extLst>
              <a:ext uri="{FF2B5EF4-FFF2-40B4-BE49-F238E27FC236}">
                <a16:creationId xmlns:a16="http://schemas.microsoft.com/office/drawing/2014/main" xmlns="" id="{D8257D22-CA95-4873-90A4-47BAD70E0E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>
            <a:extLst>
              <a:ext uri="{FF2B5EF4-FFF2-40B4-BE49-F238E27FC236}">
                <a16:creationId xmlns:a16="http://schemas.microsoft.com/office/drawing/2014/main" xmlns="" id="{9B5FC294-AC26-4DD7-97FE-DBEF0F1873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14340" name="Espace réservé du numéro de diapositive 3">
            <a:extLst>
              <a:ext uri="{FF2B5EF4-FFF2-40B4-BE49-F238E27FC236}">
                <a16:creationId xmlns:a16="http://schemas.microsoft.com/office/drawing/2014/main" xmlns="" id="{FC5FDD90-ED73-4ED0-9F53-5CADC956A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18B2D8-D10E-4A3A-8D7E-FCE4CAC02C15}" type="slidenum">
              <a:rPr lang="fr-FR" altLang="fr-FR">
                <a:latin typeface="Calibri" panose="020F0502020204030204" pitchFamily="34" charset="0"/>
              </a:rPr>
              <a:pPr eaLnBrk="1" hangingPunct="1"/>
              <a:t>1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7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Hypothèses de calcul</a:t>
            </a:r>
            <a:r>
              <a:rPr lang="fr-FR" baseline="0" dirty="0" smtClean="0"/>
              <a:t>: logements de surface comprise entre 80 et 100m²: </a:t>
            </a:r>
            <a:r>
              <a:rPr lang="fr-FR" baseline="0" dirty="0" err="1" smtClean="0"/>
              <a:t>Mcsurf</a:t>
            </a:r>
            <a:r>
              <a:rPr lang="fr-FR" baseline="0" dirty="0" smtClean="0"/>
              <a:t> = 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F499EE-A403-415F-BC78-1F503AEF1197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37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4307-ECC2-474E-B82D-97473496CBF7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8780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4307-ECC2-474E-B82D-97473496CBF7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750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4307-ECC2-474E-B82D-97473496CBF7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8769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C74307-ECC2-474E-B82D-97473496CBF7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9122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Dans la future réglementation, on garde le même principe, mais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seule la production électrique autoconsommée est prise en compte et déduite des consommations énergétiques : l'électricité exportée n'est pas valorisée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6FBC49-C68A-47BE-94C3-792782985DCD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351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xmlns="" id="{E63A57F8-E609-406C-BB43-869BBAE39B89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D346D5E-011A-486E-981A-6594C60B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75A96060-A425-4817-B405-D8DA7469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C1FAA387-A0B6-4B0C-B487-C040ED71F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7C993-24AF-4846-9C9F-797C071482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58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7212D7-EC81-4679-8FEE-F9C51517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D60AF5-09DD-4F1B-A9ED-8479A38C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0AC883-0482-40D7-B6A5-5DB533A06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A68A4-D7B8-4D37-ADED-8C70D42243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803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E7FD58-EB79-43A1-9042-B5441C3E4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7A3F-89E2-4556-9F7A-FDB86E4F3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C9F53-587A-4490-8558-A6A95F16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A6E44-1DE8-4956-B6E5-E2369ED4E7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34146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62E8FF1-13CC-40C0-A8A5-1B3DC855DD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3D852B1-D888-4EB6-BC0C-6EC63E8E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620B482-ED0E-4875-9075-B5589FBC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29C1C78-6DB5-4F31-B429-1E152853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320CD2F1-595D-4DFB-AF51-BB6DF01A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97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E2C49AD-C45A-4470-BEDC-24024C56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E8895F-4A0A-445E-9851-C9F02DC1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68DA3DB-614A-40E5-981C-4F9EC09C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50338D42-AA2F-41EB-8165-3FF50C1BA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ED429DEB-50BC-4F91-999C-29344D8E2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024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0498DE6-09E2-4391-9DFC-05622210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F789971-C5FF-4054-BC39-752291B41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D4911FD-BC33-4DAF-A17A-2F4260BA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E94C7AB-F8C4-4E8A-B0ED-B792A6F8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506FDA7-4C9E-4754-A96F-313EBAF7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58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5940099-4A8B-4E12-A3AC-EC778EA06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8E5B0A8-6568-4365-A224-A9478218B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6103D9F1-C629-4374-A21C-DF58AA8E0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96169CC-4D70-4BAF-B70E-C36DDB78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566C8A0-994C-4111-8BC2-D8C79689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23461B3-127B-4563-BFC3-DB411ACF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214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F1A1E02-E254-4463-B206-C9C9EF7D7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B852F88-15BA-4F16-BA79-C7C8464E9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31386CE-4CFB-44FA-8AD8-B9B8A3715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F1050AB-6450-418D-B958-87B4E94A9C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0F164721-5310-4F96-A34B-4BDDB4CB9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8955E848-7294-4672-B7E3-E2D818AF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805FEF54-8385-43F0-8A59-6272B948F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43B1B729-6E27-4891-912D-BBA258C1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078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DF038D6-1762-41E5-BA33-80FD5A5E0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72341DB-5361-47B6-BA0D-D1ECC55E2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9E58293-F37B-46F7-BC88-499AB3B5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AF5DDD8-9FF6-4600-9CC0-FDF7F9EE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946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911B0694-3F61-4062-A6F6-96F9944A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5C298D1B-D0FA-47AB-A704-D0D9EAB43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CAC7331A-2179-4F70-8284-12B4B7F6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63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9F55A1E-2A3B-413F-9B95-6B9FD0C88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CB53B92-820B-4000-9E01-BE21DE7B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2C225C61-FA74-4C39-9656-BBA1C0E0C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762FC888-4D41-4BBB-8183-4ED89889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BCE1A6EE-BBB1-41FE-B1E7-5EB65CA6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B41178B0-A8E6-4C72-8B44-2C589048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9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7FBB41-7E9C-4253-83AF-581BAF01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1" y="19050"/>
            <a:ext cx="791624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FEFCA9-3E0C-4C9B-9E18-2C44DFDF3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5616" y="19050"/>
            <a:ext cx="6504383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51DA39-A4AA-46FD-BE33-26BA1130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8030" y="19050"/>
            <a:ext cx="1066800" cy="328613"/>
          </a:xfrm>
        </p:spPr>
        <p:txBody>
          <a:bodyPr/>
          <a:lstStyle>
            <a:lvl1pPr>
              <a:defRPr/>
            </a:lvl1pPr>
          </a:lstStyle>
          <a:p>
            <a:fld id="{3F3B18CB-DEFA-4E5C-8A6C-5D56790DC8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73168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6B79A91-C17A-4F72-B89D-5C76EEF3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D1D6E7D-3536-490E-8A66-EA7361C88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8D41A7B1-D4ED-47FE-B7D2-0336B40E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215EC4C-E4B6-4BE9-BB6E-D44947765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3CAC53AE-1C54-4F20-A506-E8A6689E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05649FF3-BC81-4E2C-B569-3A3C848F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69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AFD8266-D8D2-4856-AFF7-22972E78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E238C4AA-4223-439A-A291-237BA1793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F216CCE3-E5A1-4387-8D5D-1E5712D0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A1B2E16-6DB8-4552-9453-5DAE55A7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ABD3207-0FE9-40FE-9751-AA48F59B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840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406B28C-F1A4-4D2B-8282-F50910441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869C48A5-0A37-4ECF-B6F5-E91B2CB69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4AC8BE1-FABA-4DAB-B56D-ABCFC23DE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FBD7D6-5F90-4278-B13B-06BB37F0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775860E-3349-4890-ABBC-0A21D6BB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353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512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762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660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329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09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90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66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xmlns="" id="{E539140D-8C1B-43F5-9FD1-E3E6DF6E6543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746EB6F-9012-4D13-A7CB-50F1CEF6C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815FDF7-78B0-46C5-8F6A-679D54692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CB7B340-12F4-4591-8441-CD561BE1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1BED5-FD96-4FF9-BE75-029B11E1A33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567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60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459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93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34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6A740AA-C005-41B8-897A-3F6CFF82A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5BB70B-FE11-4173-A67A-4CE6E7D9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ACC2C96-ED10-4C3C-BDC5-50C87632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97B57-8D4C-4B03-959C-F83476B569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090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xmlns="" id="{EBB64D26-0949-4950-8104-874DAA1595FF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9D385973-317F-4F46-8804-8A642B7C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40F0EEB2-C246-4C9A-9315-5938D553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92FFE11C-3C23-4970-BCAE-92C9A5D6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DC66-5AFC-4883-AE35-65F5408376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884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B4F41033-8B4A-48ED-85C5-9D8551A6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F39B310-C2FC-4EF4-93FF-24B0B3695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FA54B9D-AEC4-4D24-9BB4-16B3341A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0024-3BD7-4287-863E-9DCDBEE8D83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043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3DD0B40-1B06-47F0-9926-64EFCA765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FDC69CC2-35A8-4F6E-B37E-38D463A5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014E811-7FF2-487F-A0D3-4FE02BE16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57AFD-530F-45F6-9463-EFA854FFE8A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172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xmlns="" id="{F2CC9C6A-461B-4F16-83C8-5CD74610F147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3B9ECC55-FEA1-4502-9066-6143CAF9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61CBBE57-7F69-447D-A48A-917D89D6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3A8D2DE7-86FA-4D83-B1E6-D4FBEC73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3BC5B-9365-407B-BDD4-C1CE5F87D1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207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C0E343F-98A8-4E39-9A2A-E190A745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FD67261-BE48-4239-AB1F-FB46A404D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D3938EB-926A-4494-AFB1-A08D071AB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63559-7B53-4E12-AE73-98C3889F2B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39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C6314E-1D94-4319-A362-6D64657FE85D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00116E-57A6-413D-8F8B-C725DB41B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61956B97-5C4C-41B7-A51A-11E71BD0A9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D67A79-69C4-47E9-8FCD-A462A8B17837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BD0AE2-7D91-47BD-8A09-61580035B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1522413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Amoès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6DE3FE-155C-4F14-A6CE-41654C2C9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11413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4D03B8-574F-497D-A333-D1C69B643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rgbClr val="FFFFFF"/>
                </a:solidFill>
              </a:defRPr>
            </a:lvl1pPr>
          </a:lstStyle>
          <a:p>
            <a:fld id="{5102764E-5C7E-4996-B1BF-BE2BEEBCC32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7" r:id="rId2"/>
    <p:sldLayoutId id="2147483915" r:id="rId3"/>
    <p:sldLayoutId id="2147483908" r:id="rId4"/>
    <p:sldLayoutId id="2147483916" r:id="rId5"/>
    <p:sldLayoutId id="2147483909" r:id="rId6"/>
    <p:sldLayoutId id="2147483910" r:id="rId7"/>
    <p:sldLayoutId id="2147483917" r:id="rId8"/>
    <p:sldLayoutId id="2147483911" r:id="rId9"/>
    <p:sldLayoutId id="2147483912" r:id="rId10"/>
    <p:sldLayoutId id="214748391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47F6564-2915-480F-A27B-0E8BAA23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B7435F9-561A-4121-96C8-A7475F3C4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073E317-7442-40A0-BE38-95859FD18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CF4DBD5-307C-482B-9D25-0E0CF35940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A78689A-54A1-42B0-B297-B8A5A6DC5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A34B5-3F84-4D6D-8DDB-39083D7D7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987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Amoès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AMO ADEME QUARTIERS E+C- - ATELIER #2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F0B5-6A1A-4367-89CB-7CAE22B4CE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87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10" Type="http://schemas.openxmlformats.org/officeDocument/2006/relationships/image" Target="../media/image16.png"/><Relationship Id="rId4" Type="http://schemas.openxmlformats.org/officeDocument/2006/relationships/image" Target="../media/image76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40.png"/><Relationship Id="rId7" Type="http://schemas.openxmlformats.org/officeDocument/2006/relationships/image" Target="../media/image3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8D0505A-534E-407A-9482-B973BF42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/>
              <a:t>AMO ADEME QUARTIERS E+C-</a:t>
            </a:r>
            <a:br>
              <a:rPr lang="fr-FR" dirty="0" smtClean="0"/>
            </a:br>
            <a:r>
              <a:rPr lang="fr-FR" dirty="0" smtClean="0"/>
              <a:t>ATELIER #2</a:t>
            </a:r>
            <a:endParaRPr lang="fr-FR" dirty="0"/>
          </a:p>
        </p:txBody>
      </p:sp>
      <p:sp>
        <p:nvSpPr>
          <p:cNvPr id="7171" name="Espace réservé du texte 2">
            <a:extLst>
              <a:ext uri="{FF2B5EF4-FFF2-40B4-BE49-F238E27FC236}">
                <a16:creationId xmlns:a16="http://schemas.microsoft.com/office/drawing/2014/main" xmlns="" id="{F4B05F4B-999C-4186-976D-C6B006272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4627563"/>
            <a:ext cx="7772400" cy="1500187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La </a:t>
            </a:r>
            <a:r>
              <a:rPr lang="fr-FR" altLang="fr-FR" dirty="0"/>
              <a:t>RE2020 : (r)évolutions à prévoir (?)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B401DF-9942-4C3E-96C8-7B052929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D19A84-8C0A-4B82-A7AC-CEA488272EB3}" type="slidenum">
              <a:rPr lang="fr-FR" altLang="fr-FR">
                <a:solidFill>
                  <a:srgbClr val="FFFFFF"/>
                </a:solidFill>
              </a:rPr>
              <a:pPr eaLnBrk="1" hangingPunct="1"/>
              <a:t>1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75656" y="44624"/>
            <a:ext cx="6504383" cy="328613"/>
          </a:xfrm>
        </p:spPr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75827" y="44624"/>
            <a:ext cx="76274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Amoès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448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7" y="5252234"/>
            <a:ext cx="9144000" cy="1502094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10</a:t>
            </a:fld>
            <a:endParaRPr lang="fr-FR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>
          <a:xfrm>
            <a:off x="75827" y="44624"/>
            <a:ext cx="76274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Amoès</a:t>
            </a:r>
            <a:endParaRPr lang="fr-FR" dirty="0"/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75656" y="44624"/>
            <a:ext cx="6504383" cy="328613"/>
          </a:xfrm>
        </p:spPr>
        <p:txBody>
          <a:bodyPr/>
          <a:lstStyle/>
          <a:p>
            <a:pPr>
              <a:defRPr/>
            </a:pPr>
            <a:r>
              <a:rPr lang="fr-FR" dirty="0"/>
              <a:t>Plaine Commune – Janvier 2021 – Labels et certification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206152"/>
            <a:ext cx="8229600" cy="990600"/>
          </a:xfrm>
        </p:spPr>
        <p:txBody>
          <a:bodyPr>
            <a:normAutofit/>
          </a:bodyPr>
          <a:lstStyle/>
          <a:p>
            <a:r>
              <a:rPr lang="fr-FR" dirty="0"/>
              <a:t>Stockage du carbone</a:t>
            </a:r>
          </a:p>
        </p:txBody>
      </p:sp>
      <p:sp>
        <p:nvSpPr>
          <p:cNvPr id="16" name="Ellipse 15"/>
          <p:cNvSpPr/>
          <p:nvPr/>
        </p:nvSpPr>
        <p:spPr>
          <a:xfrm>
            <a:off x="2733425" y="1569673"/>
            <a:ext cx="3888432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Virage 16"/>
          <p:cNvSpPr/>
          <p:nvPr/>
        </p:nvSpPr>
        <p:spPr>
          <a:xfrm>
            <a:off x="1828500" y="2073729"/>
            <a:ext cx="1512168" cy="11521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Virage 17"/>
          <p:cNvSpPr/>
          <p:nvPr/>
        </p:nvSpPr>
        <p:spPr>
          <a:xfrm rot="5400000">
            <a:off x="6063098" y="1968826"/>
            <a:ext cx="1117516" cy="161535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8380" y="1872712"/>
            <a:ext cx="1146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Module A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856268" y="1775556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Module 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13324" y="1764704"/>
            <a:ext cx="1966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Dimension temporelle ?</a:t>
            </a:r>
          </a:p>
          <a:p>
            <a:r>
              <a:rPr lang="fr-FR" dirty="0"/>
              <a:t>Valorisation du déphasage ?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51720" y="108218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Comptabilité des flux de carbone dans la FDES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299449" y="4149080"/>
            <a:ext cx="8599748" cy="1231106"/>
            <a:chOff x="5560672" y="5276460"/>
            <a:chExt cx="7024896" cy="1231106"/>
          </a:xfrm>
        </p:grpSpPr>
        <p:sp>
          <p:nvSpPr>
            <p:cNvPr id="25" name="Flèche droite 24"/>
            <p:cNvSpPr/>
            <p:nvPr/>
          </p:nvSpPr>
          <p:spPr>
            <a:xfrm>
              <a:off x="5560672" y="5809136"/>
              <a:ext cx="704400" cy="375255"/>
            </a:xfrm>
            <a:prstGeom prst="rightArrow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bg1"/>
                  </a:solidFill>
                </a:rPr>
                <a:t>GE3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338087" y="5276460"/>
              <a:ext cx="6247481" cy="1231106"/>
            </a:xfrm>
            <a:prstGeom prst="rect">
              <a:avLst/>
            </a:prstGeom>
            <a:noFill/>
            <a:ln w="254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2000" i="1" dirty="0"/>
                <a:t>Enjeu : prise en compte du </a:t>
              </a:r>
              <a:r>
                <a:rPr lang="fr-FR" sz="2000" b="1" i="1" dirty="0"/>
                <a:t>stockage</a:t>
              </a:r>
              <a:r>
                <a:rPr lang="fr-FR" sz="2000" i="1" dirty="0"/>
                <a:t> du carbone 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i="1" dirty="0"/>
                <a:t>pondération des modules ?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i="1" dirty="0"/>
                <a:t>points de stockage carbone ? 	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fr-FR" i="1" dirty="0"/>
                <a:t>indicateur dédié de stockage carbone ?          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783527" y="5929408"/>
            <a:ext cx="2127834" cy="23463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615544" y="5661611"/>
            <a:ext cx="1427609" cy="26779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44160" y="6164039"/>
            <a:ext cx="7135753" cy="2844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1509DC44-792A-44C8-81E7-84FF787967FD}"/>
              </a:ext>
            </a:extLst>
          </p:cNvPr>
          <p:cNvGrpSpPr/>
          <p:nvPr/>
        </p:nvGrpSpPr>
        <p:grpSpPr>
          <a:xfrm>
            <a:off x="4605026" y="4521624"/>
            <a:ext cx="1625972" cy="761516"/>
            <a:chOff x="4620254" y="4532857"/>
            <a:chExt cx="1625972" cy="761516"/>
          </a:xfrm>
        </p:grpSpPr>
        <p:sp>
          <p:nvSpPr>
            <p:cNvPr id="2" name="Flèche : droite 1">
              <a:extLst>
                <a:ext uri="{FF2B5EF4-FFF2-40B4-BE49-F238E27FC236}">
                  <a16:creationId xmlns="" xmlns:a16="http://schemas.microsoft.com/office/drawing/2014/main" id="{8879FB2C-0A90-4487-A763-FA7907A07AAE}"/>
                </a:ext>
              </a:extLst>
            </p:cNvPr>
            <p:cNvSpPr/>
            <p:nvPr/>
          </p:nvSpPr>
          <p:spPr>
            <a:xfrm>
              <a:off x="4620254" y="4532857"/>
              <a:ext cx="432048" cy="231776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lèche : droite 30">
              <a:extLst>
                <a:ext uri="{FF2B5EF4-FFF2-40B4-BE49-F238E27FC236}">
                  <a16:creationId xmlns="" xmlns:a16="http://schemas.microsoft.com/office/drawing/2014/main" id="{0B435C3C-4751-48C7-8889-8F604A93861A}"/>
                </a:ext>
              </a:extLst>
            </p:cNvPr>
            <p:cNvSpPr/>
            <p:nvPr/>
          </p:nvSpPr>
          <p:spPr>
            <a:xfrm>
              <a:off x="4836278" y="4801689"/>
              <a:ext cx="432048" cy="231776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lèche : droite 31">
              <a:extLst>
                <a:ext uri="{FF2B5EF4-FFF2-40B4-BE49-F238E27FC236}">
                  <a16:creationId xmlns="" xmlns:a16="http://schemas.microsoft.com/office/drawing/2014/main" id="{5EDB7C2E-F86D-41AC-92E2-00A6FFA947FC}"/>
                </a:ext>
              </a:extLst>
            </p:cNvPr>
            <p:cNvSpPr/>
            <p:nvPr/>
          </p:nvSpPr>
          <p:spPr>
            <a:xfrm>
              <a:off x="5814178" y="5062597"/>
              <a:ext cx="432048" cy="231776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67AF2404-6DCF-4065-A39C-926E072AA69C}"/>
              </a:ext>
            </a:extLst>
          </p:cNvPr>
          <p:cNvSpPr txBox="1"/>
          <p:nvPr/>
        </p:nvSpPr>
        <p:spPr>
          <a:xfrm>
            <a:off x="5037073" y="4437235"/>
            <a:ext cx="4102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ACV dynamique</a:t>
            </a:r>
          </a:p>
          <a:p>
            <a:r>
              <a:rPr lang="fr-FR" i="1" dirty="0"/>
              <a:t>   BBCA v1 et v2</a:t>
            </a:r>
          </a:p>
          <a:p>
            <a:r>
              <a:rPr lang="fr-FR" i="1" dirty="0"/>
              <a:t>	    </a:t>
            </a:r>
            <a:r>
              <a:rPr lang="fr-FR" i="1" dirty="0" err="1"/>
              <a:t>Mstock</a:t>
            </a:r>
            <a:r>
              <a:rPr lang="fr-FR" i="1" dirty="0"/>
              <a:t>, « décret bois »</a:t>
            </a:r>
          </a:p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01012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11</a:t>
            </a:fld>
            <a:endParaRPr lang="fr-FR" altLang="fr-FR"/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xmlns="" id="{97695CDF-7A3F-4F57-B8B6-A4D39219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Amélioration du Bbio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6AFA938A-F975-4178-8B36-E06356CCB56A}"/>
              </a:ext>
            </a:extLst>
          </p:cNvPr>
          <p:cNvSpPr txBox="1"/>
          <p:nvPr/>
        </p:nvSpPr>
        <p:spPr>
          <a:xfrm>
            <a:off x="611560" y="1844824"/>
            <a:ext cx="807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une fourchette [10% ; 30%] </a:t>
            </a:r>
            <a:r>
              <a:rPr lang="fr-FR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Prise en compte des besoins de froid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annonce : </a:t>
            </a:r>
            <a:r>
              <a:rPr lang="fr-FR" sz="2400" dirty="0">
                <a:solidFill>
                  <a:srgbClr val="006600"/>
                </a:solidFill>
              </a:rPr>
              <a:t>-30% pour les logements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A8DB93EA-A911-472A-9AF7-4691B9AB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36826"/>
            <a:ext cx="2699792" cy="18118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http://www.rue89lyon.fr/wp-content/uploads/2012/07/woopa.juin20121.jpg">
            <a:extLst>
              <a:ext uri="{FF2B5EF4-FFF2-40B4-BE49-F238E27FC236}">
                <a16:creationId xmlns:a16="http://schemas.microsoft.com/office/drawing/2014/main" xmlns="" id="{B658744A-5D92-4E9B-90F5-829889097C8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0847" y="3102601"/>
            <a:ext cx="3014345" cy="155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83641276-490B-49C1-902D-36ADCD2EF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19" y="3000017"/>
            <a:ext cx="2382110" cy="1811875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1571ED3D-7DCC-4F90-8888-D9243677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0712" y="5051492"/>
            <a:ext cx="4958299" cy="159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436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12</a:t>
            </a:fld>
            <a:endParaRPr lang="fr-FR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xmlns="" id="{0D61935D-ACE1-4A15-8AD3-8A57DF37A9B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491880" y="571191"/>
                <a:ext cx="2160240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𝐸𝑔𝑒𝑠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é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𝑛𝑒𝑟𝑔𝑖</m:t>
                      </m:r>
                      <m:sSub>
                        <m:sSubPr>
                          <m:ctrlPr>
                            <a:rPr lang="fr-F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0D61935D-ACE1-4A15-8AD3-8A57DF37A9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571191"/>
                <a:ext cx="2160240" cy="5192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au 6">
            <a:extLst>
              <a:ext uri="{FF2B5EF4-FFF2-40B4-BE49-F238E27FC236}">
                <a16:creationId xmlns:a16="http://schemas.microsoft.com/office/drawing/2014/main" xmlns="" id="{EEC3080A-8108-4B38-8E10-A9B25644E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540255"/>
              </p:ext>
            </p:extLst>
          </p:nvPr>
        </p:nvGraphicFramePr>
        <p:xfrm>
          <a:off x="815754" y="1092417"/>
          <a:ext cx="75124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164">
                  <a:extLst>
                    <a:ext uri="{9D8B030D-6E8A-4147-A177-3AD203B41FA5}">
                      <a16:colId xmlns:a16="http://schemas.microsoft.com/office/drawing/2014/main" xmlns="" val="2337546781"/>
                    </a:ext>
                  </a:extLst>
                </a:gridCol>
                <a:gridCol w="2504164">
                  <a:extLst>
                    <a:ext uri="{9D8B030D-6E8A-4147-A177-3AD203B41FA5}">
                      <a16:colId xmlns:a16="http://schemas.microsoft.com/office/drawing/2014/main" xmlns="" val="158851048"/>
                    </a:ext>
                  </a:extLst>
                </a:gridCol>
                <a:gridCol w="2504164">
                  <a:extLst>
                    <a:ext uri="{9D8B030D-6E8A-4147-A177-3AD203B41FA5}">
                      <a16:colId xmlns:a16="http://schemas.microsoft.com/office/drawing/2014/main" xmlns="" val="31326785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Typologie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8254185"/>
                  </a:ext>
                </a:extLst>
              </a:tr>
              <a:tr h="32505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Maisons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4 kgCO2/m².an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4 kgCO2/m².an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218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Logements collectifs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14 kgCO2/m².an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6 kgCO2/m².an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499470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E0540FB-2116-415F-90C8-2DB203D30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3428452" cy="3733525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5A40C950-FB08-49D0-84DE-423282B7E1CC}"/>
              </a:ext>
            </a:extLst>
          </p:cNvPr>
          <p:cNvCxnSpPr>
            <a:cxnSpLocks/>
          </p:cNvCxnSpPr>
          <p:nvPr/>
        </p:nvCxnSpPr>
        <p:spPr>
          <a:xfrm>
            <a:off x="4572000" y="2420888"/>
            <a:ext cx="216024" cy="12961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38DA704-0FA9-405F-A984-008886635061}"/>
              </a:ext>
            </a:extLst>
          </p:cNvPr>
          <p:cNvSpPr txBox="1"/>
          <p:nvPr/>
        </p:nvSpPr>
        <p:spPr>
          <a:xfrm>
            <a:off x="3995936" y="3856783"/>
            <a:ext cx="2430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Limite à environ 55 kWh/m².an pour les usages thermiques en gaz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CF4B1CB1-B19D-4F42-A6C9-AA62A27B4CB2}"/>
              </a:ext>
            </a:extLst>
          </p:cNvPr>
          <p:cNvSpPr txBox="1"/>
          <p:nvPr/>
        </p:nvSpPr>
        <p:spPr>
          <a:xfrm>
            <a:off x="6736301" y="3856783"/>
            <a:ext cx="243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Gaz impossible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xmlns="" id="{EC35C257-F261-4916-87C3-02586B80EDA9}"/>
              </a:ext>
            </a:extLst>
          </p:cNvPr>
          <p:cNvCxnSpPr>
            <a:cxnSpLocks/>
          </p:cNvCxnSpPr>
          <p:nvPr/>
        </p:nvCxnSpPr>
        <p:spPr>
          <a:xfrm>
            <a:off x="7236296" y="2420888"/>
            <a:ext cx="216024" cy="129614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2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13</a:t>
            </a:fld>
            <a:endParaRPr lang="fr-FR" alt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E819A9DC-9577-4608-891F-9632B31E9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98093"/>
            <a:ext cx="5328592" cy="320564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A6693F1-A05D-4F3D-A3EE-2D2B439F9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84" y="4016383"/>
            <a:ext cx="5016040" cy="271324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2B3C2118-CF2C-4CB2-B238-2043ABAAF6F6}"/>
              </a:ext>
            </a:extLst>
          </p:cNvPr>
          <p:cNvSpPr txBox="1"/>
          <p:nvPr/>
        </p:nvSpPr>
        <p:spPr>
          <a:xfrm>
            <a:off x="5410197" y="2908280"/>
            <a:ext cx="35722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Plus de comptage des consommations mobilières (comment les maîtriser ?!?)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Abandon de l’ambition du bâtiment à énergie positive</a:t>
            </a:r>
          </a:p>
          <a:p>
            <a:endParaRPr lang="fr-FR" b="1" u="sng" dirty="0"/>
          </a:p>
        </p:txBody>
      </p:sp>
      <p:sp>
        <p:nvSpPr>
          <p:cNvPr id="17" name="Titre 6">
            <a:extLst>
              <a:ext uri="{FF2B5EF4-FFF2-40B4-BE49-F238E27FC236}">
                <a16:creationId xmlns:a16="http://schemas.microsoft.com/office/drawing/2014/main" xmlns="" id="{A67F25E1-3021-483E-BDA8-BE4B152BF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334" y="1024718"/>
            <a:ext cx="3354558" cy="1383432"/>
          </a:xfrm>
        </p:spPr>
        <p:txBody>
          <a:bodyPr>
            <a:normAutofit/>
          </a:bodyPr>
          <a:lstStyle/>
          <a:p>
            <a:r>
              <a:rPr lang="fr-FR" dirty="0"/>
              <a:t>Abandon du Bilan BEPOS</a:t>
            </a:r>
          </a:p>
        </p:txBody>
      </p:sp>
    </p:spTree>
    <p:extLst>
      <p:ext uri="{BB962C8B-B14F-4D97-AF65-F5344CB8AC3E}">
        <p14:creationId xmlns:p14="http://schemas.microsoft.com/office/powerpoint/2010/main" val="1314330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14</a:t>
            </a:fld>
            <a:endParaRPr lang="fr-FR" altLang="fr-FR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xmlns="" id="{F44F5E2A-D017-4253-A7C0-EEE91F78CC22}"/>
              </a:ext>
            </a:extLst>
          </p:cNvPr>
          <p:cNvSpPr txBox="1">
            <a:spLocks/>
          </p:cNvSpPr>
          <p:nvPr/>
        </p:nvSpPr>
        <p:spPr>
          <a:xfrm>
            <a:off x="221264" y="476672"/>
            <a:ext cx="8701471" cy="716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dirty="0"/>
              <a:t>Moindre valorisation du photovoltaïque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xmlns="" id="{6D3E895C-FF8B-4E5E-A6F0-4082BC46C5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7864" y="2348880"/>
                <a:ext cx="1954560" cy="86409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fr-F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𝑃𝑒𝑓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1" name="Espace réservé du contenu 2">
                <a:extLst>
                  <a:ext uri="{FF2B5EF4-FFF2-40B4-BE49-F238E27FC236}">
                    <a16:creationId xmlns:a16="http://schemas.microsoft.com/office/drawing/2014/main" id="{6D3E895C-FF8B-4E5E-A6F0-4082BC46C5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7864" y="2348880"/>
                <a:ext cx="1954560" cy="86409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xmlns="" id="{15A6E1FB-29E7-41C8-8B5A-3C3644CCCA5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475656" y="3317776"/>
                <a:ext cx="1368152" cy="3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𝐵𝑖𝑙𝑎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𝐵𝐸𝑃𝑂𝑆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2" name="Espace réservé du contenu 2">
                <a:extLst>
                  <a:ext uri="{FF2B5EF4-FFF2-40B4-BE49-F238E27FC236}">
                    <a16:creationId xmlns:a16="http://schemas.microsoft.com/office/drawing/2014/main" id="{15A6E1FB-29E7-41C8-8B5A-3C3644CCC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5656" y="3317776"/>
                <a:ext cx="1368152" cy="399256"/>
              </a:xfrm>
              <a:prstGeom prst="rect">
                <a:avLst/>
              </a:prstGeom>
              <a:blipFill>
                <a:blip r:embed="rId4"/>
                <a:stretch>
                  <a:fillRect r="-889" b="-3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xmlns="" id="{BBD20587-6CCB-4609-B380-1815854E547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99792" y="3317776"/>
                <a:ext cx="1368152" cy="3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𝐶𝑒𝑝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𝑛𝑟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BBD20587-6CCB-4609-B380-1815854E5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9792" y="3317776"/>
                <a:ext cx="1368152" cy="399256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xmlns="" id="{B4E80F41-617C-411B-8403-AEFE1BCA7DF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887767" y="3317776"/>
                <a:ext cx="1368152" cy="3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𝑃𝑒𝑝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</a:rPr>
                        <m:t>𝑒𝑥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B4E80F41-617C-411B-8403-AEFE1BCA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7767" y="3317776"/>
                <a:ext cx="1368152" cy="399256"/>
              </a:xfrm>
              <a:prstGeom prst="rect">
                <a:avLst/>
              </a:prstGeom>
              <a:blipFill>
                <a:blip r:embed="rId6"/>
                <a:stretch>
                  <a:fillRect r="-2679"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xmlns="" id="{763DDF7A-B3C7-4404-8F73-DFD727737E2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563731" y="4219817"/>
                <a:ext cx="1368152" cy="3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𝑓𝑝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𝑛𝑟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763DDF7A-B3C7-4404-8F73-DFD727737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731" y="4219817"/>
                <a:ext cx="1368152" cy="399256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F36A666F-EE43-47E1-8A8B-C186C0178D13}"/>
              </a:ext>
            </a:extLst>
          </p:cNvPr>
          <p:cNvSpPr txBox="1"/>
          <p:nvPr/>
        </p:nvSpPr>
        <p:spPr>
          <a:xfrm>
            <a:off x="323528" y="5805264"/>
            <a:ext cx="37547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Pour les ascenseurs, les parkings, les parties </a:t>
            </a:r>
            <a:r>
              <a:rPr lang="fr-FR" sz="1400" dirty="0" smtClean="0"/>
              <a:t>commune, les consommations mobilières</a:t>
            </a:r>
            <a:endParaRPr lang="fr-FR" sz="1400" dirty="0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15CE02C7-86F5-4EA0-83F2-2D3A52CF1A3D}"/>
              </a:ext>
            </a:extLst>
          </p:cNvPr>
          <p:cNvGrpSpPr/>
          <p:nvPr/>
        </p:nvGrpSpPr>
        <p:grpSpPr>
          <a:xfrm>
            <a:off x="323528" y="4713236"/>
            <a:ext cx="3754761" cy="1198006"/>
            <a:chOff x="323528" y="4713236"/>
            <a:chExt cx="3754761" cy="1198006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738C16FA-1650-4923-AEA7-E84619608CA1}"/>
                </a:ext>
              </a:extLst>
            </p:cNvPr>
            <p:cNvSpPr txBox="1"/>
            <p:nvPr/>
          </p:nvSpPr>
          <p:spPr>
            <a:xfrm>
              <a:off x="323528" y="5172578"/>
              <a:ext cx="375476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Consommation d’</a:t>
              </a:r>
              <a:r>
                <a:rPr lang="fr-FR" sz="1400" dirty="0" err="1"/>
                <a:t>Ef</a:t>
              </a:r>
              <a:r>
                <a:rPr lang="fr-FR" sz="1400" dirty="0"/>
                <a:t>, après déduction de l’énergie autoconsommée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1400" dirty="0"/>
                <a:t>Pour les 5 usages RT</a:t>
              </a:r>
            </a:p>
          </p:txBody>
        </p: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xmlns="" id="{E8447769-0E1B-45A0-B3F1-E793719211FE}"/>
                </a:ext>
              </a:extLst>
            </p:cNvPr>
            <p:cNvCxnSpPr/>
            <p:nvPr/>
          </p:nvCxnSpPr>
          <p:spPr>
            <a:xfrm flipH="1">
              <a:off x="3239695" y="4713236"/>
              <a:ext cx="180177" cy="29650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53F074C1-8EFF-4C01-8472-CDE367F8EB11}"/>
              </a:ext>
            </a:extLst>
          </p:cNvPr>
          <p:cNvGrpSpPr/>
          <p:nvPr/>
        </p:nvGrpSpPr>
        <p:grpSpPr>
          <a:xfrm>
            <a:off x="2262415" y="3789040"/>
            <a:ext cx="1954560" cy="1118065"/>
            <a:chOff x="2262415" y="3789040"/>
            <a:chExt cx="1954560" cy="1118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Espace réservé du contenu 2">
                  <a:extLst>
                    <a:ext uri="{FF2B5EF4-FFF2-40B4-BE49-F238E27FC236}">
                      <a16:creationId xmlns:a16="http://schemas.microsoft.com/office/drawing/2014/main" xmlns="" id="{658320FB-B634-492F-B958-A5E3DEE163F4}"/>
                    </a:ext>
                  </a:extLst>
                </p:cNvPr>
                <p:cNvSpPr txBox="1">
                  <a:spLocks/>
                </p:cNvSpPr>
                <p:nvPr/>
              </p:nvSpPr>
              <p:spPr bwMode="auto">
                <a:xfrm>
                  <a:off x="2262415" y="4043009"/>
                  <a:ext cx="1954560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182563" indent="-18256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5000"/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-18256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85000"/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730250" indent="-18256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Arial" panose="020B0604020202020204" pitchFamily="34" charset="0"/>
                    <a:buChar char="•"/>
                    <a:defRPr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04888" indent="-182563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187450" indent="-136525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100000"/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37160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55448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73736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920240" indent="-182880" algn="l" defTabSz="914400" rtl="0" eaLnBrk="1" latinLnBrk="0" hangingPunct="1">
                    <a:spcBef>
                      <a:spcPct val="20000"/>
                    </a:spcBef>
                    <a:buClr>
                      <a:schemeClr val="accent1"/>
                    </a:buClr>
                    <a:buFont typeface="Arial" pitchFamily="34" charset="0"/>
                    <a:buChar char="•"/>
                    <a:defRPr sz="13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anose="020B0604020202020204" pitchFamily="34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fr-FR" sz="20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fr-FR" sz="20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fr-FR" sz="2000" b="0" i="1" smtClean="0">
                                <a:latin typeface="Cambria Math" panose="02040503050406030204" pitchFamily="18" charset="0"/>
                              </a:rPr>
                              <m:t>𝐶𝑒</m:t>
                            </m:r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fr-FR" sz="2000" dirty="0"/>
                </a:p>
              </p:txBody>
            </p:sp>
          </mc:Choice>
          <mc:Fallback xmlns="">
            <p:sp>
              <p:nvSpPr>
                <p:cNvPr id="10" name="Espace réservé du contenu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62415" y="4043009"/>
                  <a:ext cx="1954560" cy="86409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xmlns="" id="{AC80F99A-114C-45CD-8F10-8426BFC6E403}"/>
                </a:ext>
              </a:extLst>
            </p:cNvPr>
            <p:cNvCxnSpPr/>
            <p:nvPr/>
          </p:nvCxnSpPr>
          <p:spPr>
            <a:xfrm>
              <a:off x="3563731" y="3789040"/>
              <a:ext cx="0" cy="2539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xmlns="" id="{A06AD0CD-05F4-4A69-8F90-6CC63DECB99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644008" y="2525688"/>
                <a:ext cx="1368152" cy="399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25" name="Espace réservé du contenu 2">
                <a:extLst>
                  <a:ext uri="{FF2B5EF4-FFF2-40B4-BE49-F238E27FC236}">
                    <a16:creationId xmlns:a16="http://schemas.microsoft.com/office/drawing/2014/main" id="{A06AD0CD-05F4-4A69-8F90-6CC63DECB9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2525688"/>
                <a:ext cx="1368152" cy="3992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A5E95C34-F722-4713-BD8C-E22CA6149192}"/>
              </a:ext>
            </a:extLst>
          </p:cNvPr>
          <p:cNvGrpSpPr/>
          <p:nvPr/>
        </p:nvGrpSpPr>
        <p:grpSpPr>
          <a:xfrm>
            <a:off x="4478152" y="1501553"/>
            <a:ext cx="3370925" cy="942685"/>
            <a:chOff x="-311093" y="996221"/>
            <a:chExt cx="3370925" cy="942685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xmlns="" id="{C18E41FD-F4D4-4C18-8390-AC420033E155}"/>
                </a:ext>
              </a:extLst>
            </p:cNvPr>
            <p:cNvSpPr txBox="1"/>
            <p:nvPr/>
          </p:nvSpPr>
          <p:spPr>
            <a:xfrm>
              <a:off x="552024" y="996221"/>
              <a:ext cx="25078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Production d’</a:t>
              </a:r>
              <a:r>
                <a:rPr lang="fr-FR" sz="1400" dirty="0" err="1"/>
                <a:t>Ef</a:t>
              </a:r>
              <a:r>
                <a:rPr lang="fr-FR" sz="1400" dirty="0"/>
                <a:t> renouvelable exportée, après déduction de l’autoconsommation</a:t>
              </a:r>
            </a:p>
          </p:txBody>
        </p: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xmlns="" id="{65C2AFFA-9F35-4C6B-9375-E0370B44C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11093" y="1449852"/>
              <a:ext cx="907462" cy="48905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454DE8C8-3C16-4294-8272-1ED6CAC4DD33}"/>
              </a:ext>
            </a:extLst>
          </p:cNvPr>
          <p:cNvCxnSpPr/>
          <p:nvPr/>
        </p:nvCxnSpPr>
        <p:spPr>
          <a:xfrm flipV="1">
            <a:off x="4759699" y="3101392"/>
            <a:ext cx="0" cy="2556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DD4EEA-1BB5-46AC-BEFE-5F5B7FB4E9ED}"/>
              </a:ext>
            </a:extLst>
          </p:cNvPr>
          <p:cNvSpPr/>
          <p:nvPr/>
        </p:nvSpPr>
        <p:spPr>
          <a:xfrm>
            <a:off x="323528" y="5172578"/>
            <a:ext cx="3384376" cy="469851"/>
          </a:xfrm>
          <a:prstGeom prst="rect">
            <a:avLst/>
          </a:prstGeom>
          <a:noFill/>
          <a:ln w="349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Croix 35">
            <a:extLst>
              <a:ext uri="{FF2B5EF4-FFF2-40B4-BE49-F238E27FC236}">
                <a16:creationId xmlns:a16="http://schemas.microsoft.com/office/drawing/2014/main" xmlns="" id="{1B66640E-B89A-41B4-AA7F-EEFED0A9D864}"/>
              </a:ext>
            </a:extLst>
          </p:cNvPr>
          <p:cNvSpPr/>
          <p:nvPr/>
        </p:nvSpPr>
        <p:spPr>
          <a:xfrm rot="2671382">
            <a:off x="4769135" y="1455237"/>
            <a:ext cx="1800000" cy="1800000"/>
          </a:xfrm>
          <a:prstGeom prst="plus">
            <a:avLst>
              <a:gd name="adj" fmla="val 44721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4532FAF0-2221-4C1F-B9E1-9BE232A165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1607" y="4081617"/>
            <a:ext cx="4013108" cy="25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Confort d’été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Prise en compte des besoins de froid dans le </a:t>
            </a:r>
            <a:r>
              <a:rPr lang="fr-FR" dirty="0" err="1" smtClean="0"/>
              <a:t>Bbio</a:t>
            </a:r>
            <a:endParaRPr lang="fr-FR" dirty="0" smtClean="0"/>
          </a:p>
          <a:p>
            <a:r>
              <a:rPr lang="fr-FR" dirty="0" smtClean="0"/>
              <a:t>Calcul d’un indicateur de confort d’été en degrés-heure (DH) sur la base d’un été caniculaire (2003)</a:t>
            </a:r>
          </a:p>
          <a:p>
            <a:pPr lvl="1"/>
            <a:r>
              <a:rPr lang="fr-FR" dirty="0" smtClean="0"/>
              <a:t>Seuil haut 1250 DH &gt; absolu</a:t>
            </a:r>
          </a:p>
          <a:p>
            <a:pPr lvl="1"/>
            <a:r>
              <a:rPr lang="fr-FR" dirty="0" smtClean="0"/>
              <a:t>Seuil bas 350 DH &gt; pénalité pour la performance énergétique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15</a:t>
            </a:fld>
            <a:endParaRPr lang="fr-FR" altLang="fr-FR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063" y="3957847"/>
            <a:ext cx="3610744" cy="250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0" y="3927152"/>
            <a:ext cx="327355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16</a:t>
            </a:fld>
            <a:endParaRPr lang="fr-FR" alt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xmlns="" id="{F1761B4A-A7D6-4361-BFDB-5EA13D7F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 l’instant : </a:t>
            </a:r>
            <a:r>
              <a:rPr lang="fr-FR" dirty="0" err="1"/>
              <a:t>wait</a:t>
            </a:r>
            <a:r>
              <a:rPr lang="fr-FR" dirty="0"/>
              <a:t> and </a:t>
            </a:r>
            <a:r>
              <a:rPr lang="fr-FR" dirty="0" err="1"/>
              <a:t>see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33FEAD3C-BE45-4132-B9B5-67BB31076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44"/>
            <a:ext cx="9144000" cy="29709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FF839EE-3C87-47AB-9094-1BD5B9EB9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5157192"/>
            <a:ext cx="70961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9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xmlns="" id="{97695CDF-7A3F-4F57-B8B6-A4D39219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Calendrier annoncé (pour l’instant)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961FA49-7DBD-45EA-89BB-38CE0F21095A}"/>
              </a:ext>
            </a:extLst>
          </p:cNvPr>
          <p:cNvSpPr txBox="1"/>
          <p:nvPr/>
        </p:nvSpPr>
        <p:spPr>
          <a:xfrm>
            <a:off x="611560" y="1844824"/>
            <a:ext cx="8075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décembre 2020 </a:t>
            </a:r>
            <a:r>
              <a:rPr lang="fr-FR" sz="2400" dirty="0"/>
              <a:t>: mise en consultation des projets de décrets pour les logements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début 2021 </a:t>
            </a:r>
            <a:r>
              <a:rPr lang="fr-FR" sz="2400" dirty="0"/>
              <a:t>: idem pour les bureaux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mars 2021 </a:t>
            </a:r>
            <a:r>
              <a:rPr lang="fr-FR" sz="2400" dirty="0"/>
              <a:t>: publication des textes définitifs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été 2021 </a:t>
            </a:r>
            <a:r>
              <a:rPr lang="fr-FR" sz="2400" b="1" dirty="0">
                <a:solidFill>
                  <a:srgbClr val="FF0000"/>
                </a:solidFill>
              </a:rPr>
              <a:t>&gt;</a:t>
            </a:r>
            <a:r>
              <a:rPr lang="fr-FR" sz="2400" b="1" dirty="0" smtClean="0">
                <a:solidFill>
                  <a:srgbClr val="FF0000"/>
                </a:solidFill>
              </a:rPr>
              <a:t> Janvier 2022?</a:t>
            </a:r>
            <a:r>
              <a:rPr lang="fr-FR" sz="2400" dirty="0" smtClean="0"/>
              <a:t>: </a:t>
            </a:r>
            <a:r>
              <a:rPr lang="fr-FR" sz="2400" dirty="0"/>
              <a:t>application de la « RE2020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second semestre 2021 </a:t>
            </a:r>
            <a:r>
              <a:rPr lang="fr-FR" sz="2400" dirty="0"/>
              <a:t>: label RE2020 pour préparer les mises à jour suivantes</a:t>
            </a:r>
          </a:p>
        </p:txBody>
      </p:sp>
    </p:spTree>
    <p:extLst>
      <p:ext uri="{BB962C8B-B14F-4D97-AF65-F5344CB8AC3E}">
        <p14:creationId xmlns:p14="http://schemas.microsoft.com/office/powerpoint/2010/main" val="357877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xmlns="" id="{97695CDF-7A3F-4F57-B8B6-A4D39219E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Progressivité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3961FA49-7DBD-45EA-89BB-38CE0F21095A}"/>
              </a:ext>
            </a:extLst>
          </p:cNvPr>
          <p:cNvSpPr txBox="1"/>
          <p:nvPr/>
        </p:nvSpPr>
        <p:spPr>
          <a:xfrm>
            <a:off x="611559" y="1536174"/>
            <a:ext cx="8075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2021 </a:t>
            </a:r>
            <a:r>
              <a:rPr lang="fr-FR" sz="2400" dirty="0"/>
              <a:t>: entrée en vigueur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fin 2021 </a:t>
            </a:r>
            <a:r>
              <a:rPr lang="fr-FR" sz="2400" dirty="0"/>
              <a:t>: « label RE2020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2024 </a:t>
            </a:r>
            <a:r>
              <a:rPr lang="fr-FR" sz="2400" dirty="0"/>
              <a:t>: renforcement </a:t>
            </a:r>
            <a:r>
              <a:rPr lang="fr-FR" sz="2400" dirty="0" smtClean="0"/>
              <a:t>1 (-15%)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2027 </a:t>
            </a:r>
            <a:r>
              <a:rPr lang="fr-FR" sz="2400" dirty="0"/>
              <a:t>: renforcement </a:t>
            </a:r>
            <a:r>
              <a:rPr lang="fr-FR" sz="2400" dirty="0" smtClean="0"/>
              <a:t>2 (-25%)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/>
              <a:t>2030 </a:t>
            </a:r>
            <a:r>
              <a:rPr lang="fr-FR" sz="2400" dirty="0"/>
              <a:t>: renforcement </a:t>
            </a:r>
            <a:r>
              <a:rPr lang="fr-FR" sz="2400" dirty="0" smtClean="0"/>
              <a:t>3 (-30%)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xmlns="" id="{07844245-9A54-40D9-8C98-1DF1ED481C2A}"/>
              </a:ext>
            </a:extLst>
          </p:cNvPr>
          <p:cNvSpPr txBox="1">
            <a:spLocks/>
          </p:cNvSpPr>
          <p:nvPr/>
        </p:nvSpPr>
        <p:spPr>
          <a:xfrm>
            <a:off x="323528" y="5456000"/>
            <a:ext cx="8651302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3200" dirty="0" smtClean="0"/>
              <a:t>Effet seuil logement de la RT2012 (seuil de 50 </a:t>
            </a:r>
            <a:r>
              <a:rPr lang="fr-FR" sz="3200" dirty="0" err="1" smtClean="0"/>
              <a:t>kWhEP</a:t>
            </a:r>
            <a:r>
              <a:rPr lang="fr-FR" sz="3200" dirty="0" smtClean="0"/>
              <a:t>/m²SRT/an jamais appliqué…)?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84856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idx="1"/>
          </p:nvPr>
        </p:nvSpPr>
        <p:spPr>
          <a:xfrm>
            <a:off x="611560" y="1524000"/>
            <a:ext cx="8075240" cy="3705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 smtClean="0"/>
              <a:t>E+C- = Bâtiment à Energie </a:t>
            </a:r>
            <a:r>
              <a:rPr lang="fr-FR" dirty="0"/>
              <a:t>P</a:t>
            </a:r>
            <a:r>
              <a:rPr lang="fr-FR" dirty="0" smtClean="0"/>
              <a:t>ositive et Réduction de Carbone</a:t>
            </a:r>
          </a:p>
          <a:p>
            <a:r>
              <a:rPr lang="fr-FR" dirty="0" smtClean="0"/>
              <a:t>Bilan énergétique (E+): Bilan BEPOS en </a:t>
            </a:r>
            <a:r>
              <a:rPr lang="fr-FR" dirty="0" err="1" smtClean="0"/>
              <a:t>kWhEP</a:t>
            </a:r>
            <a:r>
              <a:rPr lang="fr-FR" dirty="0" smtClean="0"/>
              <a:t>/m²/an</a:t>
            </a:r>
          </a:p>
          <a:p>
            <a:r>
              <a:rPr lang="fr-FR" dirty="0" smtClean="0"/>
              <a:t>Bilan carbone en analyse de cycle (C-): émissions en kg </a:t>
            </a:r>
            <a:r>
              <a:rPr lang="fr-FR" dirty="0" err="1" smtClean="0"/>
              <a:t>eq</a:t>
            </a:r>
            <a:r>
              <a:rPr lang="fr-FR" dirty="0" smtClean="0"/>
              <a:t> CO2/m²SDP sure 50 ans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vert="horz" lIns="84406" tIns="42203" rIns="84406" bIns="42203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</a:pPr>
            <a:r>
              <a:rPr lang="fr-FR" b="1" dirty="0" smtClean="0"/>
              <a:t>Aux origines: le label E+C-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0" y="3821291"/>
            <a:ext cx="8991600" cy="28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92B4F31-138B-4257-B75F-365FBE36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023EF7A-9A8F-40F6-B350-62C7AB77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18CB-DEFA-4E5C-8A6C-5D56790DC878}" type="slidenum">
              <a:rPr lang="fr-FR" altLang="fr-FR" smtClean="0"/>
              <a:pPr/>
              <a:t>5</a:t>
            </a:fld>
            <a:endParaRPr lang="fr-FR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xmlns="" id="{D5457C92-583C-4066-9263-D332DEC86B9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72258" y="4536213"/>
                <a:ext cx="1180768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𝐸𝑔𝑒𝑠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𝑃𝐶𝐸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D5457C92-583C-4066-9263-D332DEC86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258" y="4536213"/>
                <a:ext cx="1180768" cy="519236"/>
              </a:xfrm>
              <a:prstGeom prst="rect">
                <a:avLst/>
              </a:prstGeom>
              <a:blipFill>
                <a:blip r:embed="rId2"/>
                <a:stretch>
                  <a:fillRect l="-5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xmlns="" id="{E3A794A8-081F-4E84-AEA5-8F0615BE7A2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79912" y="5985035"/>
                <a:ext cx="1180768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𝐸𝑔𝑒𝑠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7" name="Espace réservé du contenu 2">
                <a:extLst>
                  <a:ext uri="{FF2B5EF4-FFF2-40B4-BE49-F238E27FC236}">
                    <a16:creationId xmlns:a16="http://schemas.microsoft.com/office/drawing/2014/main" id="{E3A794A8-081F-4E84-AEA5-8F0615BE7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9912" y="5985035"/>
                <a:ext cx="1180768" cy="5192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xmlns="" id="{23036EBB-D0E5-43F9-8AF6-E4166006D0F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32799" y="4523634"/>
                <a:ext cx="1180768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𝐸𝑔𝑒𝑠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é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𝑛𝑒𝑟𝑔𝑖𝑒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8" name="Espace réservé du contenu 2">
                <a:extLst>
                  <a:ext uri="{FF2B5EF4-FFF2-40B4-BE49-F238E27FC236}">
                    <a16:creationId xmlns:a16="http://schemas.microsoft.com/office/drawing/2014/main" id="{23036EBB-D0E5-43F9-8AF6-E4166006D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32799" y="4523634"/>
                <a:ext cx="1180768" cy="519236"/>
              </a:xfrm>
              <a:prstGeom prst="rect">
                <a:avLst/>
              </a:prstGeom>
              <a:blipFill>
                <a:blip r:embed="rId4"/>
                <a:stretch>
                  <a:fillRect l="-1031" r="-319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xmlns="" id="{7330EFCF-AF88-4468-9EB1-82ED92C3F75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32999" y="4523634"/>
                <a:ext cx="1180768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𝐸𝑔𝑒𝑠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𝑐h𝑎𝑛𝑡𝑖𝑒𝑟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7330EFCF-AF88-4468-9EB1-82ED92C3F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999" y="4523634"/>
                <a:ext cx="1180768" cy="519236"/>
              </a:xfrm>
              <a:prstGeom prst="rect">
                <a:avLst/>
              </a:prstGeom>
              <a:blipFill>
                <a:blip r:embed="rId5"/>
                <a:stretch>
                  <a:fillRect l="-1031" r="-365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xmlns="" id="{D70C6BA1-0173-4ADD-92CA-959214ED614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550914" y="4507407"/>
                <a:ext cx="1180768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𝐸𝑔𝑒𝑠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0" i="1" smtClean="0">
                          <a:latin typeface="Cambria Math" panose="02040503050406030204" pitchFamily="18" charset="0"/>
                        </a:rPr>
                        <m:t>𝑒𝑎𝑢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10" name="Espace réservé du contenu 2">
                <a:extLst>
                  <a:ext uri="{FF2B5EF4-FFF2-40B4-BE49-F238E27FC236}">
                    <a16:creationId xmlns:a16="http://schemas.microsoft.com/office/drawing/2014/main" id="{D70C6BA1-0173-4ADD-92CA-959214ED6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0914" y="4507407"/>
                <a:ext cx="1180768" cy="5192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colade ouvrante 1">
            <a:extLst>
              <a:ext uri="{FF2B5EF4-FFF2-40B4-BE49-F238E27FC236}">
                <a16:creationId xmlns:a16="http://schemas.microsoft.com/office/drawing/2014/main" xmlns="" id="{9AFA4EA6-3EDE-4E85-A2A7-DF320615C556}"/>
              </a:ext>
            </a:extLst>
          </p:cNvPr>
          <p:cNvSpPr/>
          <p:nvPr/>
        </p:nvSpPr>
        <p:spPr>
          <a:xfrm rot="16200000">
            <a:off x="3974252" y="2136136"/>
            <a:ext cx="792088" cy="6722773"/>
          </a:xfrm>
          <a:prstGeom prst="leftBrace">
            <a:avLst>
              <a:gd name="adj1" fmla="val 49522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24B91E99-7BC7-423F-B211-242AE9AF1A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353" y="1806507"/>
            <a:ext cx="5460677" cy="22342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xmlns="" id="{4086ABFF-2FC0-4B0F-9056-694D1DECAA7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8407" y="2112030"/>
                <a:ext cx="1180768" cy="51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182563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0250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90000"/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488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7450" indent="-136525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𝐸𝑔𝑒𝑠</m:t>
                      </m:r>
                      <m:r>
                        <a:rPr lang="fr-FR" sz="1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𝑝𝑎𝑟𝑐𝑒𝑙𝑙𝑒</m:t>
                      </m:r>
                      <m:r>
                        <a:rPr lang="fr-FR" sz="18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fr-FR" sz="1800" dirty="0">
                  <a:solidFill>
                    <a:srgbClr val="FF6600"/>
                  </a:solidFill>
                </a:endParaRPr>
              </a:p>
            </p:txBody>
          </p:sp>
        </mc:Choice>
        <mc:Fallback xmlns="">
          <p:sp>
            <p:nvSpPr>
              <p:cNvPr id="18" name="Espace réservé du contenu 2">
                <a:extLst>
                  <a:ext uri="{FF2B5EF4-FFF2-40B4-BE49-F238E27FC236}">
                    <a16:creationId xmlns:a16="http://schemas.microsoft.com/office/drawing/2014/main" id="{4086ABFF-2FC0-4B0F-9056-694D1DECA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407" y="2112030"/>
                <a:ext cx="1180768" cy="519236"/>
              </a:xfrm>
              <a:prstGeom prst="rect">
                <a:avLst/>
              </a:prstGeom>
              <a:blipFill>
                <a:blip r:embed="rId8"/>
                <a:stretch>
                  <a:fillRect l="-1031" r="-45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E8F6DF2-837D-44AA-961C-08AF1A898760}"/>
              </a:ext>
            </a:extLst>
          </p:cNvPr>
          <p:cNvSpPr txBox="1"/>
          <p:nvPr/>
        </p:nvSpPr>
        <p:spPr>
          <a:xfrm>
            <a:off x="5215824" y="4693578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C4C71B3A-42B4-4303-BA36-9EFE1EF6FAC1}"/>
              </a:ext>
            </a:extLst>
          </p:cNvPr>
          <p:cNvSpPr txBox="1"/>
          <p:nvPr/>
        </p:nvSpPr>
        <p:spPr>
          <a:xfrm>
            <a:off x="7016024" y="4665079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74663010-9C50-4B75-840F-768A4E2651B4}"/>
              </a:ext>
            </a:extLst>
          </p:cNvPr>
          <p:cNvSpPr txBox="1"/>
          <p:nvPr/>
        </p:nvSpPr>
        <p:spPr>
          <a:xfrm>
            <a:off x="1948498" y="1473464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5521BB9-20E8-4A1C-BAA8-DCDCD53E6219}"/>
              </a:ext>
            </a:extLst>
          </p:cNvPr>
          <p:cNvSpPr/>
          <p:nvPr/>
        </p:nvSpPr>
        <p:spPr>
          <a:xfrm>
            <a:off x="2446539" y="1765254"/>
            <a:ext cx="972519" cy="328613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AA27A81-5718-4D62-9CC5-06EC1CDDB289}"/>
              </a:ext>
            </a:extLst>
          </p:cNvPr>
          <p:cNvSpPr/>
          <p:nvPr/>
        </p:nvSpPr>
        <p:spPr>
          <a:xfrm>
            <a:off x="3923928" y="5951179"/>
            <a:ext cx="1036752" cy="553092"/>
          </a:xfrm>
          <a:prstGeom prst="rect">
            <a:avLst/>
          </a:prstGeom>
          <a:noFill/>
          <a:ln w="412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DE614F3-BB93-4E70-B496-470E969FAF03}"/>
              </a:ext>
            </a:extLst>
          </p:cNvPr>
          <p:cNvSpPr/>
          <p:nvPr/>
        </p:nvSpPr>
        <p:spPr>
          <a:xfrm>
            <a:off x="1172259" y="4473551"/>
            <a:ext cx="1180767" cy="553092"/>
          </a:xfrm>
          <a:prstGeom prst="rect">
            <a:avLst/>
          </a:prstGeom>
          <a:noFill/>
          <a:ln w="412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4639187-6EA0-4DC2-AF96-A5158077ACCC}"/>
              </a:ext>
            </a:extLst>
          </p:cNvPr>
          <p:cNvSpPr/>
          <p:nvPr/>
        </p:nvSpPr>
        <p:spPr>
          <a:xfrm>
            <a:off x="2915084" y="4473551"/>
            <a:ext cx="1495918" cy="55309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roix 25">
            <a:extLst>
              <a:ext uri="{FF2B5EF4-FFF2-40B4-BE49-F238E27FC236}">
                <a16:creationId xmlns:a16="http://schemas.microsoft.com/office/drawing/2014/main" xmlns="" id="{A8D24184-31D7-40DC-8D08-543C24FEC1F7}"/>
              </a:ext>
            </a:extLst>
          </p:cNvPr>
          <p:cNvSpPr/>
          <p:nvPr/>
        </p:nvSpPr>
        <p:spPr>
          <a:xfrm rot="2671382">
            <a:off x="3907002" y="5740653"/>
            <a:ext cx="1008000" cy="1008000"/>
          </a:xfrm>
          <a:prstGeom prst="plus">
            <a:avLst>
              <a:gd name="adj" fmla="val 44721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itre 6">
            <a:extLst>
              <a:ext uri="{FF2B5EF4-FFF2-40B4-BE49-F238E27FC236}">
                <a16:creationId xmlns:a16="http://schemas.microsoft.com/office/drawing/2014/main" xmlns="" id="{B481CE2D-2314-4B0C-AE34-089F76F8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fr-FR" dirty="0"/>
              <a:t>Modification des indicateurs carbone</a:t>
            </a:r>
          </a:p>
        </p:txBody>
      </p:sp>
    </p:spTree>
    <p:extLst>
      <p:ext uri="{BB962C8B-B14F-4D97-AF65-F5344CB8AC3E}">
        <p14:creationId xmlns:p14="http://schemas.microsoft.com/office/powerpoint/2010/main" val="25860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Eges</a:t>
            </a:r>
            <a:r>
              <a:rPr lang="fr-FR" dirty="0" smtClean="0"/>
              <a:t> PCE: ACV dynamique/Stockage de carbone?</a:t>
            </a:r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2B7D56B-4C15-432B-8DA2-13E8532B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D9EC-772B-42CF-9925-7A75F22E1B6D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75827" y="44624"/>
            <a:ext cx="76274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Amoès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AA5FA663-2895-4D5B-9A97-E6121EA78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0" y="1873866"/>
            <a:ext cx="6933299" cy="362899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FCDD485-BC6C-429A-B811-5CEB7D02EBA0}"/>
              </a:ext>
            </a:extLst>
          </p:cNvPr>
          <p:cNvSpPr txBox="1"/>
          <p:nvPr/>
        </p:nvSpPr>
        <p:spPr>
          <a:xfrm>
            <a:off x="7427438" y="3330639"/>
            <a:ext cx="1582484" cy="369332"/>
          </a:xfrm>
          <a:prstGeom prst="rect">
            <a:avLst/>
          </a:prstGeom>
          <a:noFill/>
          <a:ln w="22225"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0.58 à 50 ans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C15C602-4A84-49A8-9F3A-65AB5ECEDBC2}"/>
              </a:ext>
            </a:extLst>
          </p:cNvPr>
          <p:cNvSpPr txBox="1"/>
          <p:nvPr/>
        </p:nvSpPr>
        <p:spPr>
          <a:xfrm>
            <a:off x="1763688" y="5805264"/>
            <a:ext cx="462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Analogie avec une actualisation financière</a:t>
            </a:r>
          </a:p>
        </p:txBody>
      </p:sp>
    </p:spTree>
    <p:extLst>
      <p:ext uri="{BB962C8B-B14F-4D97-AF65-F5344CB8AC3E}">
        <p14:creationId xmlns:p14="http://schemas.microsoft.com/office/powerpoint/2010/main" val="299644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2B7D56B-4C15-432B-8DA2-13E8532B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D9EC-772B-42CF-9925-7A75F22E1B6D}" type="slidenum">
              <a:rPr lang="fr-FR" altLang="fr-FR" smtClean="0"/>
              <a:pPr/>
              <a:t>7</a:t>
            </a:fld>
            <a:endParaRPr lang="fr-FR" altLang="fr-FR"/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75827" y="44624"/>
            <a:ext cx="76274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Amoès</a:t>
            </a:r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75656" y="44624"/>
            <a:ext cx="6504383" cy="328613"/>
          </a:xfrm>
        </p:spPr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CE8FF53-734A-4CFA-A272-01EC58AD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485" y="1588219"/>
            <a:ext cx="6720406" cy="46513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10BADA-6856-48DD-9E6B-18A38DEEB409}"/>
              </a:ext>
            </a:extLst>
          </p:cNvPr>
          <p:cNvSpPr txBox="1"/>
          <p:nvPr/>
        </p:nvSpPr>
        <p:spPr>
          <a:xfrm>
            <a:off x="1639894" y="836712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des données de 2 FDES collectives (1/2)</a:t>
            </a:r>
          </a:p>
        </p:txBody>
      </p:sp>
    </p:spTree>
    <p:extLst>
      <p:ext uri="{BB962C8B-B14F-4D97-AF65-F5344CB8AC3E}">
        <p14:creationId xmlns:p14="http://schemas.microsoft.com/office/powerpoint/2010/main" val="117822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2B7D56B-4C15-432B-8DA2-13E8532B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D9EC-772B-42CF-9925-7A75F22E1B6D}" type="slidenum">
              <a:rPr lang="fr-FR" altLang="fr-FR" smtClean="0"/>
              <a:pPr/>
              <a:t>8</a:t>
            </a:fld>
            <a:endParaRPr lang="fr-FR" altLang="fr-FR"/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75827" y="44624"/>
            <a:ext cx="76274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Amoès</a:t>
            </a:r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75656" y="44624"/>
            <a:ext cx="6504383" cy="328613"/>
          </a:xfrm>
        </p:spPr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10BADA-6856-48DD-9E6B-18A38DEEB409}"/>
              </a:ext>
            </a:extLst>
          </p:cNvPr>
          <p:cNvSpPr txBox="1"/>
          <p:nvPr/>
        </p:nvSpPr>
        <p:spPr>
          <a:xfrm>
            <a:off x="1639894" y="836712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des données de 2 FDES collectives (2/2)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1E186E0-61BE-4050-8E5B-8A3DDFF90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929" y="1487337"/>
            <a:ext cx="6113517" cy="4675413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3D9BBDE7-E6CD-4400-A41A-C0A4537D7D08}"/>
              </a:ext>
            </a:extLst>
          </p:cNvPr>
          <p:cNvGrpSpPr/>
          <p:nvPr/>
        </p:nvGrpSpPr>
        <p:grpSpPr>
          <a:xfrm>
            <a:off x="3419872" y="2564904"/>
            <a:ext cx="3456384" cy="2520280"/>
            <a:chOff x="3419872" y="2564904"/>
            <a:chExt cx="3456384" cy="252028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xmlns="" id="{AA6D7636-2479-451D-B943-3CD53C88F333}"/>
                </a:ext>
              </a:extLst>
            </p:cNvPr>
            <p:cNvCxnSpPr>
              <a:cxnSpLocks/>
            </p:cNvCxnSpPr>
            <p:nvPr/>
          </p:nvCxnSpPr>
          <p:spPr>
            <a:xfrm>
              <a:off x="3419872" y="2564904"/>
              <a:ext cx="0" cy="252028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1D73655-C794-4EFD-9B5C-715442392BAB}"/>
                </a:ext>
              </a:extLst>
            </p:cNvPr>
            <p:cNvSpPr txBox="1"/>
            <p:nvPr/>
          </p:nvSpPr>
          <p:spPr>
            <a:xfrm>
              <a:off x="3635896" y="4277026"/>
              <a:ext cx="32403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850 kg eq CO2 /m</a:t>
              </a:r>
              <a:r>
                <a:rPr lang="fr-FR" baseline="30000" dirty="0">
                  <a:solidFill>
                    <a:srgbClr val="00B050"/>
                  </a:solidFill>
                </a:rPr>
                <a:t>3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F1B88130-6D2C-48EE-B23D-242D2E1638C8}"/>
              </a:ext>
            </a:extLst>
          </p:cNvPr>
          <p:cNvCxnSpPr>
            <a:cxnSpLocks/>
          </p:cNvCxnSpPr>
          <p:nvPr/>
        </p:nvCxnSpPr>
        <p:spPr>
          <a:xfrm>
            <a:off x="7308304" y="2564904"/>
            <a:ext cx="0" cy="504056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A7CA26E-15E1-4A83-8379-FCEAE68DB664}"/>
              </a:ext>
            </a:extLst>
          </p:cNvPr>
          <p:cNvSpPr txBox="1"/>
          <p:nvPr/>
        </p:nvSpPr>
        <p:spPr>
          <a:xfrm>
            <a:off x="4727847" y="2796147"/>
            <a:ext cx="227789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180 kg eq CO2/m</a:t>
            </a:r>
            <a:r>
              <a:rPr lang="fr-FR" baseline="30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4BC8A41B-6470-46D4-81D1-55D0C467AC3B}"/>
              </a:ext>
            </a:extLst>
          </p:cNvPr>
          <p:cNvSpPr txBox="1"/>
          <p:nvPr/>
        </p:nvSpPr>
        <p:spPr>
          <a:xfrm>
            <a:off x="7426137" y="234310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DA8200"/>
                </a:solidFill>
              </a:rPr>
              <a:t>270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8C6B08E-8390-4519-BF41-DFAA5C8931D6}"/>
              </a:ext>
            </a:extLst>
          </p:cNvPr>
          <p:cNvSpPr txBox="1"/>
          <p:nvPr/>
        </p:nvSpPr>
        <p:spPr>
          <a:xfrm>
            <a:off x="7428824" y="29284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88</a:t>
            </a:r>
          </a:p>
        </p:txBody>
      </p:sp>
    </p:spTree>
    <p:extLst>
      <p:ext uri="{BB962C8B-B14F-4D97-AF65-F5344CB8AC3E}">
        <p14:creationId xmlns:p14="http://schemas.microsoft.com/office/powerpoint/2010/main" val="257605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8BF92DE-7B7D-4539-ADA6-509AA0A0D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608322"/>
            <a:ext cx="5769771" cy="4412527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2B7D56B-4C15-432B-8DA2-13E8532B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1D9EC-772B-42CF-9925-7A75F22E1B6D}" type="slidenum">
              <a:rPr lang="fr-FR" altLang="fr-FR" smtClean="0"/>
              <a:pPr/>
              <a:t>9</a:t>
            </a:fld>
            <a:endParaRPr lang="fr-FR" altLang="fr-FR"/>
          </a:p>
        </p:txBody>
      </p:sp>
      <p:sp>
        <p:nvSpPr>
          <p:cNvPr id="11" name="Espace réservé du pied de page 3"/>
          <p:cNvSpPr txBox="1">
            <a:spLocks/>
          </p:cNvSpPr>
          <p:nvPr/>
        </p:nvSpPr>
        <p:spPr>
          <a:xfrm>
            <a:off x="75827" y="44624"/>
            <a:ext cx="762745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dirty="0" err="1"/>
              <a:t>Amoès</a:t>
            </a:r>
            <a:endParaRPr lang="fr-FR" dirty="0"/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75656" y="44624"/>
            <a:ext cx="6504383" cy="328613"/>
          </a:xfrm>
        </p:spPr>
        <p:txBody>
          <a:bodyPr/>
          <a:lstStyle/>
          <a:p>
            <a:pPr>
              <a:defRPr/>
            </a:pPr>
            <a:r>
              <a:rPr lang="it-IT" smtClean="0"/>
              <a:t>AMO ADEME QUARTIERS E+C- - ATELIER #2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3D10BADA-6856-48DD-9E6B-18A38DEEB409}"/>
              </a:ext>
            </a:extLst>
          </p:cNvPr>
          <p:cNvSpPr txBox="1"/>
          <p:nvPr/>
        </p:nvSpPr>
        <p:spPr>
          <a:xfrm>
            <a:off x="1639894" y="836712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Comparaison des données de 2 FDES (3/3)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3D9BBDE7-E6CD-4400-A41A-C0A4537D7D08}"/>
              </a:ext>
            </a:extLst>
          </p:cNvPr>
          <p:cNvGrpSpPr/>
          <p:nvPr/>
        </p:nvGrpSpPr>
        <p:grpSpPr>
          <a:xfrm>
            <a:off x="3419872" y="2564904"/>
            <a:ext cx="3456384" cy="2520280"/>
            <a:chOff x="3419872" y="2564904"/>
            <a:chExt cx="3456384" cy="2520280"/>
          </a:xfrm>
        </p:grpSpPr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xmlns="" id="{AA6D7636-2479-451D-B943-3CD53C88F333}"/>
                </a:ext>
              </a:extLst>
            </p:cNvPr>
            <p:cNvCxnSpPr>
              <a:cxnSpLocks/>
            </p:cNvCxnSpPr>
            <p:nvPr/>
          </p:nvCxnSpPr>
          <p:spPr>
            <a:xfrm>
              <a:off x="3419872" y="2564904"/>
              <a:ext cx="0" cy="252028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xmlns="" id="{21D73655-C794-4EFD-9B5C-715442392BAB}"/>
                </a:ext>
              </a:extLst>
            </p:cNvPr>
            <p:cNvSpPr txBox="1"/>
            <p:nvPr/>
          </p:nvSpPr>
          <p:spPr>
            <a:xfrm>
              <a:off x="3635896" y="4277026"/>
              <a:ext cx="324036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rgbClr val="00B050"/>
                  </a:solidFill>
                </a:rPr>
                <a:t>850 kg eq CO2 /m</a:t>
              </a:r>
              <a:r>
                <a:rPr lang="fr-FR" baseline="30000" dirty="0">
                  <a:solidFill>
                    <a:srgbClr val="00B050"/>
                  </a:solidFill>
                </a:rPr>
                <a:t>3</a:t>
              </a:r>
              <a:endParaRPr lang="fr-FR" dirty="0">
                <a:solidFill>
                  <a:srgbClr val="00B050"/>
                </a:solidFill>
              </a:endParaRPr>
            </a:p>
          </p:txBody>
        </p:sp>
      </p:grp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xmlns="" id="{F1B88130-6D2C-48EE-B23D-242D2E1638C8}"/>
              </a:ext>
            </a:extLst>
          </p:cNvPr>
          <p:cNvCxnSpPr>
            <a:cxnSpLocks/>
          </p:cNvCxnSpPr>
          <p:nvPr/>
        </p:nvCxnSpPr>
        <p:spPr>
          <a:xfrm>
            <a:off x="7524328" y="2564904"/>
            <a:ext cx="0" cy="1368152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FA7CA26E-15E1-4A83-8379-FCEAE68DB664}"/>
              </a:ext>
            </a:extLst>
          </p:cNvPr>
          <p:cNvSpPr txBox="1"/>
          <p:nvPr/>
        </p:nvSpPr>
        <p:spPr>
          <a:xfrm>
            <a:off x="5076056" y="3029806"/>
            <a:ext cx="2277894" cy="36933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450 kg eq CO2/m</a:t>
            </a:r>
            <a:r>
              <a:rPr lang="fr-FR" baseline="30000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8426CF84-DDF1-4E91-B1FF-39E6F2837E05}"/>
              </a:ext>
            </a:extLst>
          </p:cNvPr>
          <p:cNvSpPr txBox="1"/>
          <p:nvPr/>
        </p:nvSpPr>
        <p:spPr>
          <a:xfrm>
            <a:off x="7642122" y="2444494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DA8200"/>
                </a:solidFill>
              </a:rPr>
              <a:t>270</a:t>
            </a:r>
          </a:p>
          <a:p>
            <a:r>
              <a:rPr lang="fr-FR" dirty="0">
                <a:solidFill>
                  <a:srgbClr val="DA8200"/>
                </a:solidFill>
                <a:sym typeface="Wingdings" panose="05000000000000000000" pitchFamily="2" charset="2"/>
              </a:rPr>
              <a:t> 272</a:t>
            </a:r>
            <a:endParaRPr lang="fr-FR" dirty="0">
              <a:solidFill>
                <a:srgbClr val="DA820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375BC582-8375-4D6B-BA20-8DF885B11919}"/>
              </a:ext>
            </a:extLst>
          </p:cNvPr>
          <p:cNvSpPr txBox="1"/>
          <p:nvPr/>
        </p:nvSpPr>
        <p:spPr>
          <a:xfrm>
            <a:off x="7708930" y="3748390"/>
            <a:ext cx="936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88</a:t>
            </a:r>
          </a:p>
          <a:p>
            <a:r>
              <a:rPr lang="fr-FR" dirty="0">
                <a:solidFill>
                  <a:schemeClr val="accent2"/>
                </a:solidFill>
                <a:sym typeface="Wingdings" panose="05000000000000000000" pitchFamily="2" charset="2"/>
              </a:rPr>
              <a:t> -187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4" name="Croix 13">
            <a:extLst>
              <a:ext uri="{FF2B5EF4-FFF2-40B4-BE49-F238E27FC236}">
                <a16:creationId xmlns:a16="http://schemas.microsoft.com/office/drawing/2014/main" xmlns="" id="{1C77D96A-F3E1-40D3-9527-BAED75E6D63D}"/>
              </a:ext>
            </a:extLst>
          </p:cNvPr>
          <p:cNvSpPr/>
          <p:nvPr/>
        </p:nvSpPr>
        <p:spPr>
          <a:xfrm rot="2671382">
            <a:off x="7685796" y="2403484"/>
            <a:ext cx="432000" cy="432000"/>
          </a:xfrm>
          <a:prstGeom prst="plus">
            <a:avLst>
              <a:gd name="adj" fmla="val 447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18" name="Croix 17">
            <a:extLst>
              <a:ext uri="{FF2B5EF4-FFF2-40B4-BE49-F238E27FC236}">
                <a16:creationId xmlns:a16="http://schemas.microsoft.com/office/drawing/2014/main" xmlns="" id="{F38926B3-5308-440B-92A2-60F57EB8C12B}"/>
              </a:ext>
            </a:extLst>
          </p:cNvPr>
          <p:cNvSpPr/>
          <p:nvPr/>
        </p:nvSpPr>
        <p:spPr>
          <a:xfrm rot="2671382">
            <a:off x="7697792" y="3726094"/>
            <a:ext cx="432000" cy="432000"/>
          </a:xfrm>
          <a:prstGeom prst="plus">
            <a:avLst>
              <a:gd name="adj" fmla="val 4472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8FB9900-67F0-4B69-96F8-6F329E33447C}"/>
              </a:ext>
            </a:extLst>
          </p:cNvPr>
          <p:cNvSpPr txBox="1"/>
          <p:nvPr/>
        </p:nvSpPr>
        <p:spPr>
          <a:xfrm>
            <a:off x="3779878" y="6245499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Attention aux seuils !</a:t>
            </a:r>
          </a:p>
        </p:txBody>
      </p:sp>
    </p:spTree>
    <p:extLst>
      <p:ext uri="{BB962C8B-B14F-4D97-AF65-F5344CB8AC3E}">
        <p14:creationId xmlns:p14="http://schemas.microsoft.com/office/powerpoint/2010/main" val="3219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Élémentaire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629DD1"/>
    </a:accent1>
    <a:accent2>
      <a:srgbClr val="297FD5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34168</TotalTime>
  <Words>663</Words>
  <Application>Microsoft Office PowerPoint</Application>
  <PresentationFormat>Affichage à l'écran (4:3)</PresentationFormat>
  <Paragraphs>151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Clarté</vt:lpstr>
      <vt:lpstr>1_Conception personnalisée</vt:lpstr>
      <vt:lpstr>Conception personnalisée</vt:lpstr>
      <vt:lpstr>AMO ADEME QUARTIERS E+C- ATELIER #2</vt:lpstr>
      <vt:lpstr>Calendrier annoncé (pour l’instant)</vt:lpstr>
      <vt:lpstr>Progressivité</vt:lpstr>
      <vt:lpstr>Aux origines: le label E+C-</vt:lpstr>
      <vt:lpstr>Modification des indicateurs carbone</vt:lpstr>
      <vt:lpstr>Eges PCE: ACV dynamique/Stockage de carbone?</vt:lpstr>
      <vt:lpstr>Présentation PowerPoint</vt:lpstr>
      <vt:lpstr>Présentation PowerPoint</vt:lpstr>
      <vt:lpstr>Présentation PowerPoint</vt:lpstr>
      <vt:lpstr>Stockage du carbone</vt:lpstr>
      <vt:lpstr>Amélioration du Bbio</vt:lpstr>
      <vt:lpstr>Présentation PowerPoint</vt:lpstr>
      <vt:lpstr>Abandon du Bilan BEPOS</vt:lpstr>
      <vt:lpstr>Présentation PowerPoint</vt:lpstr>
      <vt:lpstr>Confort d’été</vt:lpstr>
      <vt:lpstr>Pour l’instant : wait and see</vt:lpstr>
    </vt:vector>
  </TitlesOfParts>
  <Company>AMOES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DENTE</dc:creator>
  <cp:lastModifiedBy>DAVIDAU Olivier</cp:lastModifiedBy>
  <cp:revision>599</cp:revision>
  <dcterms:created xsi:type="dcterms:W3CDTF">2013-01-29T08:34:28Z</dcterms:created>
  <dcterms:modified xsi:type="dcterms:W3CDTF">2021-02-11T12:55:37Z</dcterms:modified>
</cp:coreProperties>
</file>